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4" r:id="rId2"/>
  </p:sldMasterIdLst>
  <p:notesMasterIdLst>
    <p:notesMasterId r:id="rId21"/>
  </p:notesMasterIdLst>
  <p:handoutMasterIdLst>
    <p:handoutMasterId r:id="rId22"/>
  </p:handoutMasterIdLst>
  <p:sldIdLst>
    <p:sldId id="640" r:id="rId3"/>
    <p:sldId id="288" r:id="rId4"/>
    <p:sldId id="356" r:id="rId5"/>
    <p:sldId id="630" r:id="rId6"/>
    <p:sldId id="627" r:id="rId7"/>
    <p:sldId id="263" r:id="rId8"/>
    <p:sldId id="633" r:id="rId9"/>
    <p:sldId id="624" r:id="rId10"/>
    <p:sldId id="287" r:id="rId11"/>
    <p:sldId id="297" r:id="rId12"/>
    <p:sldId id="634" r:id="rId13"/>
    <p:sldId id="625" r:id="rId14"/>
    <p:sldId id="330" r:id="rId15"/>
    <p:sldId id="635" r:id="rId16"/>
    <p:sldId id="359" r:id="rId17"/>
    <p:sldId id="358" r:id="rId18"/>
    <p:sldId id="278" r:id="rId19"/>
    <p:sldId id="63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8FDF"/>
    <a:srgbClr val="EF7629"/>
    <a:srgbClr val="44F4C4"/>
    <a:srgbClr val="00183C"/>
    <a:srgbClr val="FF9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7" autoAdjust="0"/>
    <p:restoredTop sz="84603" autoAdjust="0"/>
  </p:normalViewPr>
  <p:slideViewPr>
    <p:cSldViewPr snapToGrid="0">
      <p:cViewPr varScale="1">
        <p:scale>
          <a:sx n="93" d="100"/>
          <a:sy n="93" d="100"/>
        </p:scale>
        <p:origin x="14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22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B3B98B-670F-4CAC-8AE4-86E6A4BE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42D9C-CA2F-43A8-BD17-82801BB6F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BD138-B943-41D0-AA25-3E31E4B54343}" type="datetimeFigureOut">
              <a:rPr lang="en-US" smtClean="0"/>
              <a:t>6/14/19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5B32F-DDC7-4894-A21D-2FFA09EAE9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35E36-587A-4348-B8FA-1F84CEB34B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122B8-1506-4F66-A1F8-3CD461C110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88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A98FF-CEE4-BE40-BBB8-249814B584D6}" type="datetimeFigureOut">
              <a:rPr lang="en-US" smtClean="0"/>
              <a:t>6/14/19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F527C-4AEA-214A-BB9D-D3E8570550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new world has 3 characteristics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Telecom Networks will be built on Open Source through global collaboration and harmonization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Edge will be unified across Telecom, Cloud, IOT and Enterprise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Interdependency of Networking &amp; Edge on Technologies like Cloud-native, AI, Blockchain – forcing vertical industries to collaborate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527C-4AEA-214A-BB9D-D3E85705500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03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036f143e9_3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036f143e9_3_4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 dirty="0"/>
          </a:p>
        </p:txBody>
      </p:sp>
      <p:sp>
        <p:nvSpPr>
          <p:cNvPr id="439" name="Google Shape;439;g5036f143e9_3_4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9694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g5b3055b5ad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5" name="Google Shape;2205;g5b3055b5ad_0_720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206" name="Google Shape;2206;g5b3055b5ad_0_720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17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0295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Journey started a few years ago with SDN &amp; NFV. 2018 was the year of Open Source automation and this year is the year of collaboration ! (technologies, industries)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527C-4AEA-214A-BB9D-D3E85705500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356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4d0ab26510_0_3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8" name="Google Shape;1598;g4d0ab26510_0_39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Linux Foundation is honored to host 9/10, enable participation from 70-% and best of all, leaving NO networking vendor behind! </a:t>
            </a:r>
            <a:endParaRPr dirty="0"/>
          </a:p>
        </p:txBody>
      </p:sp>
      <p:sp>
        <p:nvSpPr>
          <p:cNvPr id="1599" name="Google Shape;1599;g4d0ab26510_0_39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9655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collaboration and creation led to major deployments as operators automate networks prior to 5G globally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527C-4AEA-214A-BB9D-D3E85705500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646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a137bc5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a137bc5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is not just what you do that defines OSS but how it gets done….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7307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ea typeface="Arial"/>
                <a:cs typeface="Arial"/>
                <a:sym typeface="Arial"/>
              </a:rPr>
              <a:t>From: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ea typeface="Arial"/>
                <a:cs typeface="Arial"/>
                <a:sym typeface="Arial"/>
              </a:rPr>
              <a:t>Too many separate solutions for VNF and </a:t>
            </a:r>
            <a:r>
              <a:rPr lang="en-US" b="1" dirty="0" err="1">
                <a:ea typeface="Arial"/>
                <a:cs typeface="Arial"/>
                <a:sym typeface="Arial"/>
              </a:rPr>
              <a:t>NFVi</a:t>
            </a:r>
            <a:r>
              <a:rPr lang="en-US" b="1" dirty="0">
                <a:ea typeface="Arial"/>
                <a:cs typeface="Arial"/>
                <a:sym typeface="Arial"/>
              </a:rPr>
              <a:t> lifecycle management and onboarding</a:t>
            </a:r>
            <a:endParaRPr lang="en-US" b="1" dirty="0"/>
          </a:p>
          <a:p>
            <a:r>
              <a:rPr lang="en-US" dirty="0"/>
              <a:t>To: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ea typeface="Arial"/>
                <a:cs typeface="Arial"/>
                <a:sym typeface="Arial"/>
              </a:rPr>
              <a:t>Simplified &amp;  VNF on-boarding, </a:t>
            </a:r>
            <a:r>
              <a:rPr lang="en-US" b="1" dirty="0"/>
              <a:t>Reduced time and cost of operationalizing a VNF through a common NFV Framework*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527C-4AEA-214A-BB9D-D3E8570550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156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wait, there is one more thing….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527C-4AEA-214A-BB9D-D3E85705500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13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need is unifying the edge 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527C-4AEA-214A-BB9D-D3E8570550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577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527C-4AEA-214A-BB9D-D3E85705500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513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6674-6DBF-4AF4-BB2A-9C6C49834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9963"/>
            <a:ext cx="5867400" cy="238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  <a:latin typeface="Gill Sans Light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8F870-2598-49CF-82D4-46AF75F34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49638"/>
            <a:ext cx="5867400" cy="8378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Gill Sans Light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 descr="A picture containing thing&#10;&#10;Description generated with high confidence">
            <a:extLst>
              <a:ext uri="{FF2B5EF4-FFF2-40B4-BE49-F238E27FC236}">
                <a16:creationId xmlns:a16="http://schemas.microsoft.com/office/drawing/2014/main" id="{5D3F5315-6012-4210-B944-244AD4C6BB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835957"/>
            <a:ext cx="5029200" cy="300175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D44FD3F-725E-41D2-B2C0-B6BBF6D83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A832D968-65BA-43C9-AD29-5A3F48D1B46D}" type="datetime1">
              <a:rPr lang="en-US" smtClean="0"/>
              <a:pPr/>
              <a:t>6/14/19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9A11101-3C84-4A94-936F-7D1E02B8F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The Linux Foundation Internal Use Only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979794E-4104-483D-989F-A11921D5D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209699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2CA596-FDC0-4AF1-8D05-F7F0AB2930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0578" y="5790096"/>
            <a:ext cx="2710842" cy="161801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BCDC140-9FA0-417D-A018-D99C83F9C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A832D968-65BA-43C9-AD29-5A3F48D1B46D}" type="datetime1">
              <a:rPr lang="en-US" smtClean="0"/>
              <a:pPr/>
              <a:t>6/14/19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4339FC8-21B9-489A-B2D3-B7444F999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The Linux Foundation Internal Use Only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693ABE0-A0B6-4F88-9684-5E54C8A6B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8608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0E5AEC2-ADE2-4324-BC00-198D5390D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8900" y="0"/>
            <a:ext cx="4483100" cy="6858000"/>
          </a:xfrm>
          <a:solidFill>
            <a:srgbClr val="00183C">
              <a:alpha val="95000"/>
            </a:srgbClr>
          </a:solidFill>
        </p:spPr>
        <p:txBody>
          <a:bodyPr lIns="457200" tIns="457200" rIns="2286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5CF86E0-97AB-4883-9F10-AE8D94E17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A832D968-65BA-43C9-AD29-5A3F48D1B46D}" type="datetime1">
              <a:rPr lang="en-US" smtClean="0"/>
              <a:pPr/>
              <a:t>6/14/19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7E4A94F-8C29-410F-940B-C3108FBCA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The Linux Foundation Internal Use Only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18DD7BF-D766-4A16-AEEE-F854D9B07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36454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916C25-C328-4AF9-B5FE-F3389D1B8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4483100" cy="6858000"/>
          </a:xfrm>
          <a:solidFill>
            <a:srgbClr val="00183C">
              <a:alpha val="95000"/>
            </a:srgbClr>
          </a:solidFill>
        </p:spPr>
        <p:txBody>
          <a:bodyPr lIns="457200" tIns="457200" rIns="2286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B3F979A-C0B5-416F-B110-94A4CDCA0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A832D968-65BA-43C9-AD29-5A3F48D1B46D}" type="datetime1">
              <a:rPr lang="en-US" smtClean="0"/>
              <a:pPr/>
              <a:t>6/14/19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F2710D8-BA20-4C30-8B07-91183351D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The Linux Foundation Internal Use Only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5600B7-288B-4689-A425-8D3B467D8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090714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DAEDFB0-487B-4013-B4F5-05DF13126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A832D968-65BA-43C9-AD29-5A3F48D1B46D}" type="datetime1">
              <a:rPr lang="en-US" smtClean="0"/>
              <a:pPr/>
              <a:t>6/14/19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3D72506-696A-442E-9FC9-25223E6DC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The Linux Foundation Internal Use Only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19FA49D-8F8D-453C-A89E-BF93E0253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51779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 Dark Background">
    <p:bg>
      <p:bgPr>
        <a:solidFill>
          <a:srgbClr val="001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745F8A-2E84-4D07-B488-45D6A41342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" y="6295331"/>
            <a:ext cx="2693086" cy="160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6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20F47C1-CBAE-4454-87C8-998F1AA9D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A832D968-65BA-43C9-AD29-5A3F48D1B46D}" type="datetime1">
              <a:rPr lang="en-US" smtClean="0"/>
              <a:pPr/>
              <a:t>6/14/19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5654409-AACF-4971-AB64-3879269B5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The Linux Foundation Internal Use Only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838B0F-697B-4A6E-97BA-24CC950EB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27139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Full Width 1">
  <p:cSld name="Text Full Width 1">
    <p:bg>
      <p:bgPr>
        <a:solidFill>
          <a:schemeClr val="lt1"/>
        </a:solidFill>
        <a:effectLst/>
      </p:bgPr>
    </p:bg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23"/>
          <p:cNvSpPr txBox="1">
            <a:spLocks noGrp="1"/>
          </p:cNvSpPr>
          <p:nvPr>
            <p:ph type="title"/>
          </p:nvPr>
        </p:nvSpPr>
        <p:spPr>
          <a:xfrm>
            <a:off x="624840" y="365126"/>
            <a:ext cx="10933800" cy="9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600"/>
              <a:buFont typeface="Gill Sans"/>
              <a:buNone/>
              <a:defRPr>
                <a:solidFill>
                  <a:srgbClr val="168FD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123"/>
          <p:cNvSpPr txBox="1">
            <a:spLocks noGrp="1"/>
          </p:cNvSpPr>
          <p:nvPr>
            <p:ph type="body" idx="1"/>
          </p:nvPr>
        </p:nvSpPr>
        <p:spPr>
          <a:xfrm>
            <a:off x="624840" y="1335088"/>
            <a:ext cx="10933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93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68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805" name="Google Shape;805;p123"/>
          <p:cNvCxnSpPr/>
          <p:nvPr/>
        </p:nvCxnSpPr>
        <p:spPr>
          <a:xfrm>
            <a:off x="411480" y="365126"/>
            <a:ext cx="0" cy="6108600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06" name="Google Shape;806;p12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084" y="6312023"/>
            <a:ext cx="2710842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23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8" name="Google Shape;808;p12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87346" y="6286052"/>
            <a:ext cx="1997570" cy="1877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2187354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342900" y="428518"/>
            <a:ext cx="1150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Century Gothic"/>
              <a:buNone/>
              <a:defRPr sz="36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body" idx="1"/>
          </p:nvPr>
        </p:nvSpPr>
        <p:spPr>
          <a:xfrm>
            <a:off x="342900" y="1422400"/>
            <a:ext cx="11506200" cy="48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Century Gothic"/>
              <a:buChar char="–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entury Gothic"/>
              <a:buChar char="–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8862541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2245683"/>
            <a:ext cx="10515600" cy="67004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828675" y="3123001"/>
            <a:ext cx="10506075" cy="2939869"/>
          </a:xfrm>
          <a:prstGeom prst="rect">
            <a:avLst/>
          </a:prstGeom>
        </p:spPr>
        <p:txBody>
          <a:bodyPr/>
          <a:lstStyle>
            <a:lvl1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477719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2"/>
          <p:cNvSpPr>
            <a:spLocks noGrp="1"/>
          </p:cNvSpPr>
          <p:nvPr>
            <p:ph sz="quarter" idx="10"/>
          </p:nvPr>
        </p:nvSpPr>
        <p:spPr>
          <a:xfrm>
            <a:off x="804507" y="3123001"/>
            <a:ext cx="5131903" cy="2999503"/>
          </a:xfrm>
          <a:prstGeom prst="rect">
            <a:avLst/>
          </a:prstGeom>
        </p:spPr>
        <p:txBody>
          <a:bodyPr/>
          <a:lstStyle>
            <a:lvl1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Title 10"/>
          <p:cNvSpPr>
            <a:spLocks noGrp="1"/>
          </p:cNvSpPr>
          <p:nvPr>
            <p:ph type="title"/>
          </p:nvPr>
        </p:nvSpPr>
        <p:spPr>
          <a:xfrm>
            <a:off x="838200" y="2245683"/>
            <a:ext cx="10515600" cy="67004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1" name="Content Placeholder 12"/>
          <p:cNvSpPr>
            <a:spLocks noGrp="1"/>
          </p:cNvSpPr>
          <p:nvPr>
            <p:ph sz="quarter" idx="11"/>
          </p:nvPr>
        </p:nvSpPr>
        <p:spPr>
          <a:xfrm>
            <a:off x="6221896" y="3123001"/>
            <a:ext cx="5131903" cy="2999503"/>
          </a:xfrm>
          <a:prstGeom prst="rect">
            <a:avLst/>
          </a:prstGeom>
        </p:spPr>
        <p:txBody>
          <a:bodyPr/>
          <a:lstStyle>
            <a:lvl1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28494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A90A7C50-C026-4BB0-94DA-6B0462D499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A832D968-65BA-43C9-AD29-5A3F48D1B46D}" type="datetime1">
              <a:rPr lang="en-US" smtClean="0"/>
              <a:pPr/>
              <a:t>6/14/19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37AB6C-45F7-434D-B632-29E3ABFD3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The Linux Foundation Internal Use Only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F3C40A9-69A5-4C1C-95D0-1E8277E7F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17240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4AEE48C-2A9B-4ABF-9700-668BD90F1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A832D968-65BA-43C9-AD29-5A3F48D1B46D}" type="datetime1">
              <a:rPr lang="en-US" smtClean="0"/>
              <a:pPr/>
              <a:t>6/14/19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1BE41AA-DA33-4ACF-9928-1C247DF29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The Linux Foundation Internal Use Only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744553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alf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728960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26796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6A11248-6DB6-4BE9-ABB6-1F15DF1C9E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CE53280-C860-4924-A14D-C66DADC74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A832D968-65BA-43C9-AD29-5A3F48D1B46D}" type="datetime1">
              <a:rPr lang="en-US" smtClean="0"/>
              <a:pPr/>
              <a:t>6/14/19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E96D4B-FBF5-4609-84C6-8797C7342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The Linux Foundation Internal Use Only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3F15E98-590D-4DCD-8C24-1F6E320D0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325114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168FD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2F4EE1-5CFE-4CF6-AAAC-50973154BD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0578" y="5790096"/>
            <a:ext cx="2710842" cy="16180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EA10CDC-6AFB-4B9D-B135-626BAF7DC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A832D968-65BA-43C9-AD29-5A3F48D1B46D}" type="datetime1">
              <a:rPr lang="en-US" smtClean="0"/>
              <a:pPr/>
              <a:t>6/14/19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E3BA71B-E579-418A-B129-5181CB068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The Linux Foundation Internal Use Only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FB59FDB-CA63-4866-A385-8705E7173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9369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332077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904ADA-A77E-4757-8BD5-FDB885138D4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6649" y="1335088"/>
            <a:ext cx="5332077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7975DD-137C-44EE-877A-F4D51DCC67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23A0C630-FED6-4931-906D-B621594D8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A832D968-65BA-43C9-AD29-5A3F48D1B46D}" type="datetime1">
              <a:rPr lang="en-US" smtClean="0"/>
              <a:pPr/>
              <a:t>6/14/19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55B86E5-3A61-4604-BF22-43B19213C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The Linux Foundation Internal Use Only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95D8B75-5272-4566-AEB6-660BEE880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63588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21CAE9-8A36-489B-8DE8-E575C81FB6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8238"/>
            <a:ext cx="12192000" cy="68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168FD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87E3C7-0570-4693-B974-564C9FB438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0578" y="5790096"/>
            <a:ext cx="2710842" cy="16180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26D79EC-9B72-405F-B366-9E3BE0904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A832D968-65BA-43C9-AD29-5A3F48D1B46D}" type="datetime1">
              <a:rPr lang="en-US" smtClean="0"/>
              <a:pPr/>
              <a:t>6/14/19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CD19FC4-7454-44C1-9C7C-3316BFF21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The Linux Foundation Internal Use Only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3D9FC6-B62D-4DCF-BE8A-B10486C8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272738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enter Title Dark Background">
    <p:bg>
      <p:bgPr>
        <a:solidFill>
          <a:srgbClr val="001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923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9280" y="2279968"/>
            <a:ext cx="10972800" cy="310515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70225E-92CB-48AC-AEF7-9A440DD538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0578" y="5782018"/>
            <a:ext cx="2710842" cy="16180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D3F0733-1A4A-49D2-B640-6B34E6EEE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A832D968-65BA-43C9-AD29-5A3F48D1B46D}" type="datetime1">
              <a:rPr lang="en-US" smtClean="0"/>
              <a:pPr/>
              <a:t>6/14/19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E60D110-B8E5-4FDD-B47E-3724C8AC9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The Linux Foundation Internal Use Only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5F3B7FB-3488-4F2A-8DA7-810B47FFF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33435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Dark">
    <p:bg>
      <p:bgPr>
        <a:solidFill>
          <a:srgbClr val="001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5BF56C-CBDE-425C-AB0B-A5E3ED65EA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0578" y="5782018"/>
            <a:ext cx="2710842" cy="161801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E6E3019-636F-413E-A0C2-6D91CB44C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A832D968-65BA-43C9-AD29-5A3F48D1B46D}" type="datetime1">
              <a:rPr lang="en-US" smtClean="0"/>
              <a:pPr/>
              <a:t>6/14/19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C17682-0CBA-44C9-B14F-6964DD69B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The Linux Foundation Internal Use Only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425D245-ABCE-45B3-B4AF-42A53575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21726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35F453-0DFB-4895-B2B9-7E9FDCDA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52D12-92A3-455B-8B6C-609320473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18035-DCC1-4EB6-9369-A37CF18BE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A832D968-65BA-43C9-AD29-5A3F48D1B46D}" type="datetime1">
              <a:rPr lang="en-US" smtClean="0"/>
              <a:pPr/>
              <a:t>6/14/19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04E95-1710-4923-9FE5-D54F8120D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The Linux Foundation Internal Use Only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0CA78-0B11-4982-98BE-01AD81226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6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71" r:id="rId3"/>
    <p:sldLayoutId id="2147483661" r:id="rId4"/>
    <p:sldLayoutId id="2147483660" r:id="rId5"/>
    <p:sldLayoutId id="2147483664" r:id="rId6"/>
    <p:sldLayoutId id="2147483666" r:id="rId7"/>
    <p:sldLayoutId id="2147483662" r:id="rId8"/>
    <p:sldLayoutId id="2147483668" r:id="rId9"/>
    <p:sldLayoutId id="2147483669" r:id="rId10"/>
    <p:sldLayoutId id="2147483655" r:id="rId11"/>
    <p:sldLayoutId id="2147483667" r:id="rId12"/>
    <p:sldLayoutId id="2147483665" r:id="rId13"/>
    <p:sldLayoutId id="2147483670" r:id="rId14"/>
    <p:sldLayoutId id="2147483677" r:id="rId15"/>
    <p:sldLayoutId id="2147483679" r:id="rId16"/>
  </p:sldLayoutIdLst>
  <p:transition>
    <p:wipe dir="r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168FDF"/>
        </a:buClr>
        <a:buFont typeface="HelveticaNeueLT Pro 35 Th" panose="020B0403020202020204" pitchFamily="34" charset="0"/>
        <a:buChar char="›"/>
        <a:defRPr sz="2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168FDF"/>
        </a:buClr>
        <a:buFont typeface="HelveticaNeueLT Pro 35 Th" panose="020B0403020202020204" pitchFamily="34" charset="0"/>
        <a:buChar char="›"/>
        <a:defRPr sz="26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168FDF"/>
        </a:buClr>
        <a:buFont typeface="HelveticaNeueLT Pro 35 Th" panose="020B0403020202020204" pitchFamily="34" charset="0"/>
        <a:buChar char="›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168FDF"/>
        </a:buClr>
        <a:buFont typeface="HelveticaNeueLT Pro 35 Th" panose="020B0403020202020204" pitchFamily="34" charset="0"/>
        <a:buChar char="›"/>
        <a:defRPr sz="22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168FDF"/>
        </a:buClr>
        <a:buFont typeface="HelveticaNeueLT Pro 35 Th" panose="020B0403020202020204" pitchFamily="34" charset="0"/>
        <a:buChar char="›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6656" y="4826240"/>
            <a:ext cx="3635344" cy="201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49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transition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tiff"/><Relationship Id="rId5" Type="http://schemas.openxmlformats.org/officeDocument/2006/relationships/image" Target="../media/image80.jpg"/><Relationship Id="rId10" Type="http://schemas.openxmlformats.org/officeDocument/2006/relationships/image" Target="../media/image85.png"/><Relationship Id="rId4" Type="http://schemas.openxmlformats.org/officeDocument/2006/relationships/image" Target="../media/image79.jpg"/><Relationship Id="rId9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8.png"/><Relationship Id="rId7" Type="http://schemas.openxmlformats.org/officeDocument/2006/relationships/hyperlink" Target="https://www.lfedge.org/projects/akrain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inuxfoundation.org/" TargetMode="External"/><Relationship Id="rId5" Type="http://schemas.openxmlformats.org/officeDocument/2006/relationships/hyperlink" Target="http://www.lfedge.org/" TargetMode="External"/><Relationship Id="rId4" Type="http://schemas.openxmlformats.org/officeDocument/2006/relationships/image" Target="../media/image89.tiff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113.tiff"/><Relationship Id="rId3" Type="http://schemas.openxmlformats.org/officeDocument/2006/relationships/image" Target="../media/image91.png"/><Relationship Id="rId21" Type="http://schemas.openxmlformats.org/officeDocument/2006/relationships/image" Target="../media/image109.tiff"/><Relationship Id="rId34" Type="http://schemas.openxmlformats.org/officeDocument/2006/relationships/image" Target="../media/image88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74.png"/><Relationship Id="rId33" Type="http://schemas.openxmlformats.org/officeDocument/2006/relationships/image" Target="../media/image120.svg"/><Relationship Id="rId2" Type="http://schemas.openxmlformats.org/officeDocument/2006/relationships/image" Target="../media/image90.jpeg"/><Relationship Id="rId16" Type="http://schemas.openxmlformats.org/officeDocument/2006/relationships/image" Target="../media/image104.png"/><Relationship Id="rId20" Type="http://schemas.openxmlformats.org/officeDocument/2006/relationships/image" Target="../media/image108.svg"/><Relationship Id="rId29" Type="http://schemas.openxmlformats.org/officeDocument/2006/relationships/image" Target="../media/image1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32" Type="http://schemas.openxmlformats.org/officeDocument/2006/relationships/image" Target="../media/image11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111.tiff"/><Relationship Id="rId28" Type="http://schemas.openxmlformats.org/officeDocument/2006/relationships/image" Target="../media/image115.tiff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31" Type="http://schemas.openxmlformats.org/officeDocument/2006/relationships/image" Target="../media/image11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tiff"/><Relationship Id="rId27" Type="http://schemas.openxmlformats.org/officeDocument/2006/relationships/image" Target="../media/image114.tiff"/><Relationship Id="rId30" Type="http://schemas.openxmlformats.org/officeDocument/2006/relationships/image" Target="../media/image117.png"/><Relationship Id="rId35" Type="http://schemas.openxmlformats.org/officeDocument/2006/relationships/image" Target="../media/image121.png"/><Relationship Id="rId8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25.png"/><Relationship Id="rId7" Type="http://schemas.openxmlformats.org/officeDocument/2006/relationships/image" Target="../media/image12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12.png"/><Relationship Id="rId4" Type="http://schemas.openxmlformats.org/officeDocument/2006/relationships/image" Target="../media/image87.png"/><Relationship Id="rId9" Type="http://schemas.openxmlformats.org/officeDocument/2006/relationships/image" Target="../media/image8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9" Type="http://schemas.openxmlformats.org/officeDocument/2006/relationships/image" Target="../media/image47.png"/><Relationship Id="rId21" Type="http://schemas.openxmlformats.org/officeDocument/2006/relationships/image" Target="../media/image29.png"/><Relationship Id="rId34" Type="http://schemas.openxmlformats.org/officeDocument/2006/relationships/image" Target="../media/image42.tiff"/><Relationship Id="rId42" Type="http://schemas.openxmlformats.org/officeDocument/2006/relationships/image" Target="../media/image5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jp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tiff"/><Relationship Id="rId37" Type="http://schemas.openxmlformats.org/officeDocument/2006/relationships/image" Target="../media/image45.emf"/><Relationship Id="rId40" Type="http://schemas.openxmlformats.org/officeDocument/2006/relationships/image" Target="../media/image48.png"/><Relationship Id="rId45" Type="http://schemas.openxmlformats.org/officeDocument/2006/relationships/image" Target="../media/image53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36" Type="http://schemas.openxmlformats.org/officeDocument/2006/relationships/image" Target="../media/image44.tiff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tiff"/><Relationship Id="rId44" Type="http://schemas.openxmlformats.org/officeDocument/2006/relationships/image" Target="../media/image52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jp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12" Type="http://schemas.openxmlformats.org/officeDocument/2006/relationships/image" Target="../media/image20.jpe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38" Type="http://schemas.openxmlformats.org/officeDocument/2006/relationships/image" Target="../media/image46.png"/><Relationship Id="rId20" Type="http://schemas.openxmlformats.org/officeDocument/2006/relationships/image" Target="../media/image28.png"/><Relationship Id="rId4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wmf"/><Relationship Id="rId10" Type="http://schemas.openxmlformats.org/officeDocument/2006/relationships/image" Target="../media/image69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5FC5-FBFD-884C-8CEA-3FC6A9B2D3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New World of Open Source Networking, Edge &amp; IOT</a:t>
            </a:r>
            <a:endParaRPr lang="en-US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E14FF-8F21-1C48-8A87-D0856C064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878263"/>
            <a:ext cx="6862763" cy="165100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Arpit Joshipura, </a:t>
            </a:r>
          </a:p>
          <a:p>
            <a:r>
              <a:rPr lang="en-US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GM Networking, Edge, IOT</a:t>
            </a:r>
            <a:endParaRPr lang="en-US" b="1" i="1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  <a:p>
            <a:r>
              <a:rPr lang="en-US" dirty="0"/>
              <a:t>June 2019</a:t>
            </a:r>
          </a:p>
        </p:txBody>
      </p:sp>
    </p:spTree>
    <p:extLst>
      <p:ext uri="{BB962C8B-B14F-4D97-AF65-F5344CB8AC3E}">
        <p14:creationId xmlns:p14="http://schemas.microsoft.com/office/powerpoint/2010/main" val="114134075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E8718-9B57-8041-83B1-3DE3315D5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Showcase For Standards and Open Source Collaboration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2E9D0-83BF-8246-91E1-B4742121E6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832D968-65BA-43C9-AD29-5A3F48D1B46D}" type="datetime1">
              <a:rPr lang="en-US" smtClean="0"/>
              <a:pPr/>
              <a:t>6/14/19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B68C0-AA69-8548-B70D-DEB52CBE8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Google Shape;1444;p187" descr="TM Forum">
            <a:extLst>
              <a:ext uri="{FF2B5EF4-FFF2-40B4-BE49-F238E27FC236}">
                <a16:creationId xmlns:a16="http://schemas.microsoft.com/office/drawing/2014/main" id="{B6DC6F40-B55B-D948-A8B9-D5ACA3C75C2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3306" y="2653191"/>
            <a:ext cx="1321938" cy="324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50;p187" descr="Image result for 3Gpp logo">
            <a:extLst>
              <a:ext uri="{FF2B5EF4-FFF2-40B4-BE49-F238E27FC236}">
                <a16:creationId xmlns:a16="http://schemas.microsoft.com/office/drawing/2014/main" id="{1171345C-02B4-C445-BA58-5EAE4C949C9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2483" y="1769360"/>
            <a:ext cx="779021" cy="423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51;p187" descr="http://www.etsi.org/plugtests/images/sponsor/ETSI_logo.jpg">
            <a:extLst>
              <a:ext uri="{FF2B5EF4-FFF2-40B4-BE49-F238E27FC236}">
                <a16:creationId xmlns:a16="http://schemas.microsoft.com/office/drawing/2014/main" id="{D374A53B-429D-C341-B7CA-7519E1D079A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39352" y="2562134"/>
            <a:ext cx="1198361" cy="46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3;p187">
            <a:extLst>
              <a:ext uri="{FF2B5EF4-FFF2-40B4-BE49-F238E27FC236}">
                <a16:creationId xmlns:a16="http://schemas.microsoft.com/office/drawing/2014/main" id="{E30395B5-CD67-7F4E-AAF6-44B0513E05AE}"/>
              </a:ext>
            </a:extLst>
          </p:cNvPr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8798" y="2528743"/>
            <a:ext cx="1469705" cy="65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7;p187">
            <a:extLst>
              <a:ext uri="{FF2B5EF4-FFF2-40B4-BE49-F238E27FC236}">
                <a16:creationId xmlns:a16="http://schemas.microsoft.com/office/drawing/2014/main" id="{1CA77395-FF4F-314A-8C86-0454CB561E37}"/>
              </a:ext>
            </a:extLst>
          </p:cNvPr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0693" y="1750524"/>
            <a:ext cx="2066731" cy="413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518;p187">
            <a:extLst>
              <a:ext uri="{FF2B5EF4-FFF2-40B4-BE49-F238E27FC236}">
                <a16:creationId xmlns:a16="http://schemas.microsoft.com/office/drawing/2014/main" id="{C9E562F4-AEBE-0743-90BF-E9D29618AE1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06325" y="1729015"/>
            <a:ext cx="751309" cy="563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F1C435-C811-F543-BC3F-AEA507E15BD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9352" y="5031503"/>
            <a:ext cx="3030452" cy="3199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DF260FE-EE99-3647-9022-93E80387DCE4}"/>
              </a:ext>
            </a:extLst>
          </p:cNvPr>
          <p:cNvSpPr txBox="1"/>
          <p:nvPr/>
        </p:nvSpPr>
        <p:spPr>
          <a:xfrm>
            <a:off x="5353257" y="3520697"/>
            <a:ext cx="659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&amp;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0F3EB7-17FD-694E-804D-632B31F03BF3}"/>
              </a:ext>
            </a:extLst>
          </p:cNvPr>
          <p:cNvSpPr/>
          <p:nvPr/>
        </p:nvSpPr>
        <p:spPr>
          <a:xfrm rot="2700000">
            <a:off x="10789857" y="461496"/>
            <a:ext cx="1492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Debunked</a:t>
            </a:r>
          </a:p>
        </p:txBody>
      </p:sp>
      <p:pic>
        <p:nvPicPr>
          <p:cNvPr id="21" name="Google Shape;1526;p187">
            <a:extLst>
              <a:ext uri="{FF2B5EF4-FFF2-40B4-BE49-F238E27FC236}">
                <a16:creationId xmlns:a16="http://schemas.microsoft.com/office/drawing/2014/main" id="{6ED10423-4BB7-BB42-BCDE-9423FC193D74}"/>
              </a:ext>
            </a:extLst>
          </p:cNvPr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1150" y="1673477"/>
            <a:ext cx="1448769" cy="567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A1C023-248B-7E4D-830A-21700637F6F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9593" y="2562134"/>
            <a:ext cx="471882" cy="458138"/>
          </a:xfrm>
          <a:prstGeom prst="rect">
            <a:avLst/>
          </a:prstGeom>
        </p:spPr>
      </p:pic>
      <p:pic>
        <p:nvPicPr>
          <p:cNvPr id="24" name="Google Shape;66;p15">
            <a:extLst>
              <a:ext uri="{FF2B5EF4-FFF2-40B4-BE49-F238E27FC236}">
                <a16:creationId xmlns:a16="http://schemas.microsoft.com/office/drawing/2014/main" id="{CDA98BF5-2BC2-5F4D-8CC8-7E40F4F3833C}"/>
              </a:ext>
            </a:extLst>
          </p:cNvPr>
          <p:cNvPicPr preferRelativeResize="0"/>
          <p:nvPr/>
        </p:nvPicPr>
        <p:blipFill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775" y="5090956"/>
            <a:ext cx="1807517" cy="263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6269536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72721-0F29-BA47-8EC0-6F212015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The UNIFIED EDGE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/>
              <a:t>Unifying IOT, Telecom, Enterprise, Cloud Edges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5826D-5350-7945-B815-D8FAD7B0C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86CF49-6971-4508-8862-A2909EA0DB5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lumMod val="75000"/>
                  </a:srgbClr>
                </a:solidFill>
                <a:effectLst/>
                <a:uLnTx/>
                <a:uFillTx/>
                <a:latin typeface="Gill Sans Light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lumMod val="75000"/>
                </a:srgbClr>
              </a:solidFill>
              <a:effectLst/>
              <a:uLnTx/>
              <a:uFillTx/>
              <a:latin typeface="Gill Sans Ligh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699867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54CC3-D478-B94F-8760-2E9EE4B2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+ IOT + Enterprise + Telecom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25EF7-38B5-9B41-98D7-6A1CD202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70778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Unified Community for Edge Computing across Cloud, IOT, Telecom and Enterprise </a:t>
            </a:r>
          </a:p>
          <a:p>
            <a:r>
              <a:rPr lang="en-US" dirty="0"/>
              <a:t>Builds on </a:t>
            </a:r>
            <a:r>
              <a:rPr lang="en-US" dirty="0" err="1"/>
              <a:t>EdgeX</a:t>
            </a:r>
            <a:r>
              <a:rPr lang="en-US" dirty="0"/>
              <a:t> Foundry &amp; </a:t>
            </a:r>
            <a:r>
              <a:rPr lang="en-US" dirty="0" err="1"/>
              <a:t>Akraino</a:t>
            </a:r>
            <a:r>
              <a:rPr lang="en-US" dirty="0"/>
              <a:t> with 5 founding projects &amp; 60 founding members</a:t>
            </a:r>
          </a:p>
          <a:p>
            <a:r>
              <a:rPr lang="en-US" dirty="0"/>
              <a:t>Harmonization with SDO, Consortiums (ETSI, IIC, AECC…) at launch</a:t>
            </a:r>
          </a:p>
          <a:p>
            <a:r>
              <a:rPr lang="en-US" dirty="0"/>
              <a:t>Major Support from China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192DC-6826-C64A-8A4A-4643D9E8A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Google Shape;1526;p187">
            <a:extLst>
              <a:ext uri="{FF2B5EF4-FFF2-40B4-BE49-F238E27FC236}">
                <a16:creationId xmlns:a16="http://schemas.microsoft.com/office/drawing/2014/main" id="{26119933-1938-5047-B2A9-3F82B38263C1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2019" y="2981514"/>
            <a:ext cx="1049385" cy="449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1EBF60-6C68-5B47-926B-80FD5AE33B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6485" y="1264139"/>
            <a:ext cx="5481234" cy="54875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9EAE43-A173-FF4D-8221-807A97617725}"/>
              </a:ext>
            </a:extLst>
          </p:cNvPr>
          <p:cNvSpPr/>
          <p:nvPr/>
        </p:nvSpPr>
        <p:spPr>
          <a:xfrm>
            <a:off x="6560967" y="1855807"/>
            <a:ext cx="5406752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LF Edge Builds Momentum with Growing List of New Members,  Blueprints as Community Works Towards Interoperability for Open Edge Computing</a:t>
            </a:r>
          </a:p>
          <a:p>
            <a:r>
              <a:rPr lang="en-US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Open Edge Demos from </a:t>
            </a:r>
            <a:r>
              <a:rPr lang="en-US" sz="1600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Akraino</a:t>
            </a:r>
            <a:r>
              <a:rPr lang="en-US" sz="1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Project EVE to Debut at Open Networking Summit North America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NETWORKING SUMMIT, SAN JOSE, Calif., April 2, 2019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</a:t>
            </a:r>
            <a:r>
              <a:rPr lang="en-US" sz="16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LF Edge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 umbrella organization within the </a:t>
            </a:r>
            <a:r>
              <a:rPr lang="en-US" sz="16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6"/>
              </a:rPr>
              <a:t>Linux Foundation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that aims to establish an open, interoperable framework for edge computing independent of hardware, silicon, cloud, or operating system, today announced growing momentum with new blueprints from </a:t>
            </a:r>
            <a:r>
              <a:rPr lang="en-US" sz="16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7"/>
              </a:rPr>
              <a:t>Akraino Edge Stack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four new General members</a:t>
            </a:r>
            <a:endParaRPr lang="en-US" sz="1600" b="1" dirty="0">
              <a:solidFill>
                <a:srgbClr val="FF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Google Shape;66;p15">
            <a:extLst>
              <a:ext uri="{FF2B5EF4-FFF2-40B4-BE49-F238E27FC236}">
                <a16:creationId xmlns:a16="http://schemas.microsoft.com/office/drawing/2014/main" id="{A99A1232-D815-CD41-BEDF-311C5B49E519}"/>
              </a:ext>
            </a:extLst>
          </p:cNvPr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8095" y="683016"/>
            <a:ext cx="1807517" cy="26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6FFFA55-7C72-48C8-A311-2C0192142BF6}"/>
              </a:ext>
            </a:extLst>
          </p:cNvPr>
          <p:cNvSpPr/>
          <p:nvPr/>
        </p:nvSpPr>
        <p:spPr>
          <a:xfrm rot="2700000">
            <a:off x="10917778" y="384553"/>
            <a:ext cx="12365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News</a:t>
            </a:r>
          </a:p>
        </p:txBody>
      </p:sp>
    </p:spTree>
    <p:extLst>
      <p:ext uri="{BB962C8B-B14F-4D97-AF65-F5344CB8AC3E}">
        <p14:creationId xmlns:p14="http://schemas.microsoft.com/office/powerpoint/2010/main" val="3213850606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160">
            <a:extLst>
              <a:ext uri="{FF2B5EF4-FFF2-40B4-BE49-F238E27FC236}">
                <a16:creationId xmlns:a16="http://schemas.microsoft.com/office/drawing/2014/main" id="{E3A2517A-182F-498F-96BD-7163105A3D81}"/>
              </a:ext>
            </a:extLst>
          </p:cNvPr>
          <p:cNvSpPr/>
          <p:nvPr/>
        </p:nvSpPr>
        <p:spPr>
          <a:xfrm>
            <a:off x="2432710" y="1254062"/>
            <a:ext cx="1860499" cy="479864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183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2" name="Straight Connector 101"/>
          <p:cNvCxnSpPr>
            <a:cxnSpLocks/>
          </p:cNvCxnSpPr>
          <p:nvPr/>
        </p:nvCxnSpPr>
        <p:spPr>
          <a:xfrm flipV="1">
            <a:off x="2253124" y="5309271"/>
            <a:ext cx="1058908" cy="299042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cxnSpLocks/>
          </p:cNvCxnSpPr>
          <p:nvPr/>
        </p:nvCxnSpPr>
        <p:spPr>
          <a:xfrm>
            <a:off x="2269938" y="4317915"/>
            <a:ext cx="1019502" cy="98495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cxnSpLocks/>
          </p:cNvCxnSpPr>
          <p:nvPr/>
        </p:nvCxnSpPr>
        <p:spPr>
          <a:xfrm flipV="1">
            <a:off x="2269938" y="2982957"/>
            <a:ext cx="1030501" cy="1334958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cxnSpLocks/>
          </p:cNvCxnSpPr>
          <p:nvPr/>
        </p:nvCxnSpPr>
        <p:spPr>
          <a:xfrm flipV="1">
            <a:off x="2269938" y="2838730"/>
            <a:ext cx="484135" cy="232211"/>
          </a:xfrm>
          <a:prstGeom prst="line">
            <a:avLst/>
          </a:prstGeom>
          <a:ln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cxnSpLocks/>
          </p:cNvCxnSpPr>
          <p:nvPr/>
        </p:nvCxnSpPr>
        <p:spPr>
          <a:xfrm>
            <a:off x="2277677" y="1768680"/>
            <a:ext cx="841839" cy="54827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D71DB9C-A3F4-493E-A2DB-4287D673AE76}"/>
              </a:ext>
            </a:extLst>
          </p:cNvPr>
          <p:cNvSpPr/>
          <p:nvPr/>
        </p:nvSpPr>
        <p:spPr>
          <a:xfrm>
            <a:off x="9476373" y="1261596"/>
            <a:ext cx="2516777" cy="4791114"/>
          </a:xfrm>
          <a:prstGeom prst="rect">
            <a:avLst/>
          </a:prstGeom>
          <a:solidFill>
            <a:schemeClr val="bg1"/>
          </a:solidFill>
          <a:ln>
            <a:solidFill>
              <a:srgbClr val="62379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1D74C74-79F8-4C7B-AB00-8D5F499DA9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4734" y="4743461"/>
            <a:ext cx="696566" cy="391818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5FDDE3D5-9A0E-414E-AEA7-D3A4BB329517}"/>
              </a:ext>
            </a:extLst>
          </p:cNvPr>
          <p:cNvSpPr/>
          <p:nvPr/>
        </p:nvSpPr>
        <p:spPr>
          <a:xfrm>
            <a:off x="520253" y="5016382"/>
            <a:ext cx="1810298" cy="103632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6124361-14E1-4D0A-B58F-56D451E7DA0F}"/>
              </a:ext>
            </a:extLst>
          </p:cNvPr>
          <p:cNvSpPr/>
          <p:nvPr/>
        </p:nvSpPr>
        <p:spPr>
          <a:xfrm>
            <a:off x="520253" y="3776186"/>
            <a:ext cx="1810298" cy="103632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E9236BF-54AD-4156-B75B-9C611B535EF8}"/>
              </a:ext>
            </a:extLst>
          </p:cNvPr>
          <p:cNvSpPr/>
          <p:nvPr/>
        </p:nvSpPr>
        <p:spPr>
          <a:xfrm>
            <a:off x="647160" y="4668245"/>
            <a:ext cx="1556485" cy="256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SMB/ROBO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06A8AC8-8B88-4D78-9BF0-4C26EA1A2770}"/>
              </a:ext>
            </a:extLst>
          </p:cNvPr>
          <p:cNvSpPr/>
          <p:nvPr/>
        </p:nvSpPr>
        <p:spPr>
          <a:xfrm>
            <a:off x="520253" y="2514273"/>
            <a:ext cx="1810298" cy="103632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F9C8524-3950-40BA-9495-3E50206711D6}"/>
              </a:ext>
            </a:extLst>
          </p:cNvPr>
          <p:cNvSpPr/>
          <p:nvPr/>
        </p:nvSpPr>
        <p:spPr>
          <a:xfrm>
            <a:off x="647160" y="3406332"/>
            <a:ext cx="1556485" cy="25606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Residential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D56EE2CA-0046-4B57-AA6A-E4C9A48873C7}"/>
              </a:ext>
            </a:extLst>
          </p:cNvPr>
          <p:cNvSpPr/>
          <p:nvPr/>
        </p:nvSpPr>
        <p:spPr>
          <a:xfrm>
            <a:off x="520253" y="1254062"/>
            <a:ext cx="1810298" cy="103624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B31DDF70-B99D-4A6D-A09F-4D19706B1EC5}"/>
              </a:ext>
            </a:extLst>
          </p:cNvPr>
          <p:cNvSpPr/>
          <p:nvPr/>
        </p:nvSpPr>
        <p:spPr>
          <a:xfrm>
            <a:off x="647160" y="2155242"/>
            <a:ext cx="1556485" cy="256069"/>
          </a:xfrm>
          <a:prstGeom prst="rect">
            <a:avLst/>
          </a:prstGeom>
          <a:solidFill>
            <a:srgbClr val="168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Mobile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B1F26318-C700-4D48-A939-36CAF9A580AB}"/>
              </a:ext>
            </a:extLst>
          </p:cNvPr>
          <p:cNvSpPr/>
          <p:nvPr/>
        </p:nvSpPr>
        <p:spPr>
          <a:xfrm>
            <a:off x="4401965" y="1261596"/>
            <a:ext cx="1860499" cy="479864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F53B9CE6-A0EA-4D2B-ACF7-7E44C5698511}"/>
              </a:ext>
            </a:extLst>
          </p:cNvPr>
          <p:cNvSpPr/>
          <p:nvPr/>
        </p:nvSpPr>
        <p:spPr>
          <a:xfrm>
            <a:off x="4507318" y="5916143"/>
            <a:ext cx="1652218" cy="25606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Open Edge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1F52A20-48A6-4AF4-9386-A9D2C05B4356}"/>
              </a:ext>
            </a:extLst>
          </p:cNvPr>
          <p:cNvSpPr/>
          <p:nvPr/>
        </p:nvSpPr>
        <p:spPr>
          <a:xfrm>
            <a:off x="2538063" y="5916143"/>
            <a:ext cx="1652218" cy="256069"/>
          </a:xfrm>
          <a:prstGeom prst="rect">
            <a:avLst/>
          </a:prstGeom>
          <a:solidFill>
            <a:srgbClr val="0018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Open Access</a:t>
            </a:r>
          </a:p>
        </p:txBody>
      </p:sp>
      <p:cxnSp>
        <p:nvCxnSpPr>
          <p:cNvPr id="99" name="Straight Connector 98"/>
          <p:cNvCxnSpPr>
            <a:cxnSpLocks/>
          </p:cNvCxnSpPr>
          <p:nvPr/>
        </p:nvCxnSpPr>
        <p:spPr>
          <a:xfrm flipV="1">
            <a:off x="3860097" y="3776494"/>
            <a:ext cx="1618753" cy="1442104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</p:cNvCxnSpPr>
          <p:nvPr/>
        </p:nvCxnSpPr>
        <p:spPr>
          <a:xfrm>
            <a:off x="3871542" y="2776375"/>
            <a:ext cx="1607308" cy="507027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744" y="1363442"/>
            <a:ext cx="350457" cy="36373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083" y="1716376"/>
            <a:ext cx="350457" cy="3637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2619" y="1321539"/>
            <a:ext cx="781660" cy="811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631" y="1395637"/>
            <a:ext cx="348898" cy="3621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073" y="2570392"/>
            <a:ext cx="325202" cy="3375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69" y="2577172"/>
            <a:ext cx="383861" cy="3984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353" y="2909488"/>
            <a:ext cx="470517" cy="4883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091" y="2495320"/>
            <a:ext cx="376992" cy="391278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1154" y="2999570"/>
            <a:ext cx="376992" cy="39127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6892" y="2787318"/>
            <a:ext cx="376992" cy="3912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442" y="3791425"/>
            <a:ext cx="385759" cy="40037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881" y="3788891"/>
            <a:ext cx="385759" cy="4003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050" y="4113568"/>
            <a:ext cx="385759" cy="40037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650" y="4169964"/>
            <a:ext cx="271539" cy="28182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3750" y="3843505"/>
            <a:ext cx="421845" cy="43783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6088" y="5086098"/>
            <a:ext cx="404869" cy="420211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550" y="5085315"/>
            <a:ext cx="404869" cy="420211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1212699" y="5553763"/>
            <a:ext cx="778247" cy="401354"/>
            <a:chOff x="303494" y="5937868"/>
            <a:chExt cx="1051362" cy="522408"/>
          </a:xfrm>
        </p:grpSpPr>
        <p:sp>
          <p:nvSpPr>
            <p:cNvPr id="67" name="Rectangle 66"/>
            <p:cNvSpPr/>
            <p:nvPr/>
          </p:nvSpPr>
          <p:spPr>
            <a:xfrm>
              <a:off x="358695" y="5937868"/>
              <a:ext cx="936636" cy="40410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5541" y="5937869"/>
              <a:ext cx="278882" cy="278882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484" y="5938210"/>
              <a:ext cx="278882" cy="278882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175" y="5938210"/>
              <a:ext cx="278882" cy="278882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303494" y="6139792"/>
              <a:ext cx="1051362" cy="320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ea typeface="Roboto Cn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97102" y="5118921"/>
            <a:ext cx="486071" cy="746128"/>
            <a:chOff x="7858624" y="-1631633"/>
            <a:chExt cx="828494" cy="1225321"/>
          </a:xfrm>
        </p:grpSpPr>
        <p:sp>
          <p:nvSpPr>
            <p:cNvPr id="123" name="Rectangle 122"/>
            <p:cNvSpPr/>
            <p:nvPr/>
          </p:nvSpPr>
          <p:spPr>
            <a:xfrm>
              <a:off x="7943745" y="-1631633"/>
              <a:ext cx="654124" cy="10577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1714" y="-1570902"/>
              <a:ext cx="279797" cy="279796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1712" y="-1283800"/>
              <a:ext cx="279797" cy="279796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31854" y="-1023103"/>
              <a:ext cx="279797" cy="279796"/>
            </a:xfrm>
            <a:prstGeom prst="rect">
              <a:avLst/>
            </a:prstGeom>
          </p:spPr>
        </p:pic>
        <p:sp>
          <p:nvSpPr>
            <p:cNvPr id="124" name="TextBox 123"/>
            <p:cNvSpPr txBox="1"/>
            <p:nvPr/>
          </p:nvSpPr>
          <p:spPr>
            <a:xfrm>
              <a:off x="7858624" y="-810666"/>
              <a:ext cx="828494" cy="404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ea typeface="Roboto Cn" pitchFamily="2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04" name="Straight Arrow Connector 103"/>
          <p:cNvCxnSpPr>
            <a:cxnSpLocks/>
          </p:cNvCxnSpPr>
          <p:nvPr/>
        </p:nvCxnSpPr>
        <p:spPr>
          <a:xfrm flipH="1" flipV="1">
            <a:off x="1056882" y="5423013"/>
            <a:ext cx="159926" cy="23788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Bringing It All Together – LF Edge, Access &amp; Core</a:t>
            </a:r>
            <a:br>
              <a:rPr lang="en-US" dirty="0"/>
            </a:br>
            <a:r>
              <a:rPr lang="en-US" sz="2700" dirty="0"/>
              <a:t>Cloud, IOT, Enterprise and Telco Edge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48A2DBE1-5278-4606-AC84-4C50388B5CED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7387" y="5502333"/>
            <a:ext cx="2181059" cy="231738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5BD055C8-B757-4D9B-A4BB-BD22C8721F2B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78883" y="2099885"/>
            <a:ext cx="1243113" cy="84690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69B8F6B-CAE9-4EA4-8889-EB1638ABE96E}"/>
              </a:ext>
            </a:extLst>
          </p:cNvPr>
          <p:cNvSpPr txBox="1"/>
          <p:nvPr/>
        </p:nvSpPr>
        <p:spPr>
          <a:xfrm>
            <a:off x="2863769" y="2401519"/>
            <a:ext cx="84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Carrier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131" name="Graphic 130">
            <a:extLst>
              <a:ext uri="{FF2B5EF4-FFF2-40B4-BE49-F238E27FC236}">
                <a16:creationId xmlns:a16="http://schemas.microsoft.com/office/drawing/2014/main" id="{05D2223A-3076-421C-8E2A-C0348F482318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04865" y="4679843"/>
            <a:ext cx="1243113" cy="846902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69B2CF6B-1F20-430A-BD42-4C823ACDAF9D}"/>
              </a:ext>
            </a:extLst>
          </p:cNvPr>
          <p:cNvSpPr txBox="1"/>
          <p:nvPr/>
        </p:nvSpPr>
        <p:spPr>
          <a:xfrm>
            <a:off x="2778732" y="4910756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Enterprise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&amp; IIOT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5E39CE57-17C4-41D0-9EB8-CAEDE7A078AA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1043" y="2762333"/>
            <a:ext cx="1963943" cy="280148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476ABCA6-770B-4DE1-93A1-3A00746DDE1A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6024" y="1945290"/>
            <a:ext cx="1870782" cy="503959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05B390A3-445E-4278-A42E-FB7FA3ACD2AB}"/>
              </a:ext>
            </a:extLst>
          </p:cNvPr>
          <p:cNvSpPr txBox="1"/>
          <p:nvPr/>
        </p:nvSpPr>
        <p:spPr>
          <a:xfrm>
            <a:off x="9423709" y="1340972"/>
            <a:ext cx="2650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Standards &amp; Orgs for Edge</a:t>
            </a:r>
          </a:p>
        </p:txBody>
      </p:sp>
      <p:pic>
        <p:nvPicPr>
          <p:cNvPr id="136" name="Graphic 135">
            <a:extLst>
              <a:ext uri="{FF2B5EF4-FFF2-40B4-BE49-F238E27FC236}">
                <a16:creationId xmlns:a16="http://schemas.microsoft.com/office/drawing/2014/main" id="{B30A138A-7FC4-4451-A73D-3E6665342536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797704" y="2283300"/>
            <a:ext cx="2903860" cy="1978328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EE5193B7-7FDE-4FE4-A7D8-75A69DCE4EA8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938927" y="1930873"/>
            <a:ext cx="1193871" cy="813354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596845CA-38E3-4782-B1D6-966FBA5C219A}"/>
              </a:ext>
            </a:extLst>
          </p:cNvPr>
          <p:cNvSpPr txBox="1"/>
          <p:nvPr/>
        </p:nvSpPr>
        <p:spPr>
          <a:xfrm>
            <a:off x="5807004" y="2249811"/>
            <a:ext cx="141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Carrier Cloud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Center</a:t>
            </a:r>
          </a:p>
        </p:txBody>
      </p:sp>
      <p:pic>
        <p:nvPicPr>
          <p:cNvPr id="140" name="Graphic 139">
            <a:extLst>
              <a:ext uri="{FF2B5EF4-FFF2-40B4-BE49-F238E27FC236}">
                <a16:creationId xmlns:a16="http://schemas.microsoft.com/office/drawing/2014/main" id="{AFE182BB-C6A5-4601-8EBB-647CB4231F66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84557" y="2025376"/>
            <a:ext cx="1193871" cy="813354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FF2AF207-F7B8-407D-AC0E-596936C31D9F}"/>
              </a:ext>
            </a:extLst>
          </p:cNvPr>
          <p:cNvSpPr txBox="1"/>
          <p:nvPr/>
        </p:nvSpPr>
        <p:spPr>
          <a:xfrm>
            <a:off x="7291347" y="2321095"/>
            <a:ext cx="141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Carrier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Interconnect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80528F20-C5D7-44A8-A70A-158D3C5728D2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58467" y="3175450"/>
            <a:ext cx="1193871" cy="813354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402B3A5-3B28-4CCF-A92C-45D9EC10D4AB}"/>
              </a:ext>
            </a:extLst>
          </p:cNvPr>
          <p:cNvSpPr txBox="1"/>
          <p:nvPr/>
        </p:nvSpPr>
        <p:spPr>
          <a:xfrm>
            <a:off x="8050011" y="3466415"/>
            <a:ext cx="141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Internet /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Web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B099FD51-2E30-4B6B-87F3-4F09DAEAC1C9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34014" y="3933442"/>
            <a:ext cx="1193871" cy="813354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5B8B247E-401E-4C99-8A44-19071B5D7BF2}"/>
              </a:ext>
            </a:extLst>
          </p:cNvPr>
          <p:cNvSpPr txBox="1"/>
          <p:nvPr/>
        </p:nvSpPr>
        <p:spPr>
          <a:xfrm>
            <a:off x="5755196" y="4275743"/>
            <a:ext cx="141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Hosted Private Cloud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4E2EE8A9-AD3F-444D-953E-72EBA63D7EAA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272418" y="4032957"/>
            <a:ext cx="1193871" cy="813354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E738382F-7621-4756-A896-D77D0E79AAB6}"/>
              </a:ext>
            </a:extLst>
          </p:cNvPr>
          <p:cNvSpPr txBox="1"/>
          <p:nvPr/>
        </p:nvSpPr>
        <p:spPr>
          <a:xfrm>
            <a:off x="7156469" y="4379480"/>
            <a:ext cx="1419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Public Cloud</a:t>
            </a:r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B9B9D3C6-3FB1-4A66-AE7F-D9F9AA777905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448462" y="2737334"/>
            <a:ext cx="1755690" cy="1196108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6E3B94F7-A2C0-407B-98E0-DA0E728F7D3E}"/>
              </a:ext>
            </a:extLst>
          </p:cNvPr>
          <p:cNvSpPr txBox="1"/>
          <p:nvPr/>
        </p:nvSpPr>
        <p:spPr>
          <a:xfrm>
            <a:off x="9464564" y="4072498"/>
            <a:ext cx="2516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IoT Alliances &amp; Consortiums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B7FCFF2-946A-4BD2-9C4A-7BD6776C7CCD}"/>
              </a:ext>
            </a:extLst>
          </p:cNvPr>
          <p:cNvSpPr/>
          <p:nvPr/>
        </p:nvSpPr>
        <p:spPr>
          <a:xfrm>
            <a:off x="647160" y="5916143"/>
            <a:ext cx="1556485" cy="25606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Enterprise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05DE713E-E2B4-4CF1-BA9E-F6A6FAD9BBC9}"/>
              </a:ext>
            </a:extLst>
          </p:cNvPr>
          <p:cNvSpPr/>
          <p:nvPr/>
        </p:nvSpPr>
        <p:spPr>
          <a:xfrm>
            <a:off x="9616016" y="5916143"/>
            <a:ext cx="2265470" cy="256069"/>
          </a:xfrm>
          <a:prstGeom prst="rect">
            <a:avLst/>
          </a:prstGeom>
          <a:solidFill>
            <a:srgbClr val="623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Other Edge Activities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444466CE-2777-8E44-990C-0C139C5133E4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996"/>
          <a:stretch/>
        </p:blipFill>
        <p:spPr>
          <a:xfrm>
            <a:off x="3993100" y="3082242"/>
            <a:ext cx="1253821" cy="447356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5DA70D63-7178-F04F-8998-50964BA740B2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4254" y="3564075"/>
            <a:ext cx="877947" cy="453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CB0FA3-9807-41BB-813D-6154964E36CB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6439" y="3307514"/>
            <a:ext cx="1089420" cy="23286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9E0FF6E-3776-C840-9061-E61FBF25934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887"/>
          <a:stretch/>
        </p:blipFill>
        <p:spPr>
          <a:xfrm>
            <a:off x="6696744" y="2808413"/>
            <a:ext cx="1208006" cy="41484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4A08173A-4983-6347-8AB9-656DBDD9F266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7686" y="3799750"/>
            <a:ext cx="977904" cy="286181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A8EE7670-3FB4-3C45-80BC-A1AF3D2AD42D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7405" y="3562793"/>
            <a:ext cx="504187" cy="2979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25D56F-CF9E-6045-A2BC-CF8BE5638F6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017456" y="4990443"/>
            <a:ext cx="1385553" cy="5638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9E6BB3-9204-F842-B15E-53A1DBFC03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86CF49-6971-4508-8862-A2909EA0DB5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lumMod val="75000"/>
                  </a:srgbClr>
                </a:solidFill>
                <a:effectLst/>
                <a:uLnTx/>
                <a:uFillTx/>
                <a:latin typeface="Gill Sans Light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lumMod val="75000"/>
                </a:srgbClr>
              </a:solidFill>
              <a:effectLst/>
              <a:uLnTx/>
              <a:uFillTx/>
              <a:latin typeface="Gill Sans Light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0083AC96-4F6E-2E47-AD22-4382CF388276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398" y="2972858"/>
            <a:ext cx="936612" cy="354976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5B034880-2C28-E341-AB4F-D40EBAD3BBC5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142" y="5357086"/>
            <a:ext cx="935065" cy="57272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D237099-3418-7B49-A403-19F44DA72909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127147" y="3223261"/>
            <a:ext cx="1199213" cy="731520"/>
          </a:xfrm>
          <a:prstGeom prst="rect">
            <a:avLst/>
          </a:prstGeom>
        </p:spPr>
      </p:pic>
      <p:pic>
        <p:nvPicPr>
          <p:cNvPr id="98" name="Google Shape;1526;p187">
            <a:extLst>
              <a:ext uri="{FF2B5EF4-FFF2-40B4-BE49-F238E27FC236}">
                <a16:creationId xmlns:a16="http://schemas.microsoft.com/office/drawing/2014/main" id="{B73A7ADC-6F1D-C043-ADB4-315DCC5DB9A3}"/>
              </a:ext>
            </a:extLst>
          </p:cNvPr>
          <p:cNvPicPr preferRelativeResize="0"/>
          <p:nvPr/>
        </p:nvPicPr>
        <p:blipFill rotWithShape="1">
          <a:blip r:embed="rId3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8569" y="1602434"/>
            <a:ext cx="1049385" cy="44983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152C9749-1AD5-D845-8DEA-49F06F0DE7BA}"/>
              </a:ext>
            </a:extLst>
          </p:cNvPr>
          <p:cNvSpPr/>
          <p:nvPr/>
        </p:nvSpPr>
        <p:spPr>
          <a:xfrm>
            <a:off x="6367816" y="5916143"/>
            <a:ext cx="2984521" cy="2560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Core &amp; Cloud</a:t>
            </a:r>
          </a:p>
        </p:txBody>
      </p:sp>
      <p:pic>
        <p:nvPicPr>
          <p:cNvPr id="106" name="Google Shape;1501;p187">
            <a:extLst>
              <a:ext uri="{FF2B5EF4-FFF2-40B4-BE49-F238E27FC236}">
                <a16:creationId xmlns:a16="http://schemas.microsoft.com/office/drawing/2014/main" id="{39B62D3E-F2B1-DE4F-9DC3-88AAD887FCA8}"/>
              </a:ext>
            </a:extLst>
          </p:cNvPr>
          <p:cNvPicPr preferRelativeResize="0"/>
          <p:nvPr/>
        </p:nvPicPr>
        <p:blipFill rotWithShape="1">
          <a:blip r:embed="rId3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09"/>
          <a:stretch/>
        </p:blipFill>
        <p:spPr>
          <a:xfrm>
            <a:off x="5498766" y="3623517"/>
            <a:ext cx="887733" cy="2267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9359900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72721-0F29-BA47-8EC0-6F2120156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19" y="1990725"/>
            <a:ext cx="11773850" cy="29098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TECHNOLOGIES &amp; INDUSTRY </a:t>
            </a:r>
            <a:br>
              <a:rPr lang="en-US" dirty="0">
                <a:solidFill>
                  <a:schemeClr val="accent6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INTERDEPENDENCE + COLLABORATION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 Native (</a:t>
            </a:r>
            <a:r>
              <a:rPr lang="en-US" dirty="0"/>
              <a:t>Kubernetes) &amp; LFN</a:t>
            </a:r>
            <a:br>
              <a:rPr lang="en-US" dirty="0"/>
            </a:br>
            <a:r>
              <a:rPr lang="en-US" dirty="0"/>
              <a:t>Blockchain (Hyperledger) &amp; LFN</a:t>
            </a:r>
            <a:br>
              <a:rPr lang="en-US" dirty="0"/>
            </a:br>
            <a:r>
              <a:rPr lang="en-US" dirty="0"/>
              <a:t>LFN &amp; LF AI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5826D-5350-7945-B815-D8FAD7B0C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86CF49-6971-4508-8862-A2909EA0DB5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lumMod val="75000"/>
                  </a:srgbClr>
                </a:solidFill>
                <a:effectLst/>
                <a:uLnTx/>
                <a:uFillTx/>
                <a:latin typeface="Gill Sans Light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lumMod val="75000"/>
                </a:srgbClr>
              </a:solidFill>
              <a:effectLst/>
              <a:uLnTx/>
              <a:uFillTx/>
              <a:latin typeface="Gill Sans Ligh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35622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8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A new hybrid world of Virtual Machines and Containers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3A77BC-DAFB-5349-A511-2DD104A6F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LF Networking jointly collaborating with OpenStack for NFVI &amp; VNF ecosystem and with CNCF/Kubernetes to enable Cloud native Network Functions (CNF)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064C7-6C47-F94A-BAF4-D493126D3412}"/>
              </a:ext>
            </a:extLst>
          </p:cNvPr>
          <p:cNvSpPr txBox="1"/>
          <p:nvPr/>
        </p:nvSpPr>
        <p:spPr>
          <a:xfrm>
            <a:off x="3011685" y="4466651"/>
            <a:ext cx="6559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Efficiency + Portability + Simplicity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916F2EF-97AB-DA47-9333-F874B06DA9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484" y="3350783"/>
            <a:ext cx="3030452" cy="319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85426B-E245-A349-A0E2-C10B5933B5D7}"/>
              </a:ext>
            </a:extLst>
          </p:cNvPr>
          <p:cNvSpPr txBox="1"/>
          <p:nvPr/>
        </p:nvSpPr>
        <p:spPr>
          <a:xfrm>
            <a:off x="5591665" y="3185322"/>
            <a:ext cx="522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Gill Sans Light"/>
                <a:ea typeface="+mn-ea"/>
                <a:cs typeface="+mn-cs"/>
              </a:rPr>
              <a:t>+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C2034-B0EE-384D-A096-D35A3EDB9D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0294" y="3144547"/>
            <a:ext cx="3391119" cy="73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22462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F021B-E2E9-3940-AF52-03C79583B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+ Telecom: Announced at MWC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2EB75-AA6B-EB48-866E-BF3F20D36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LF Networking and Hyperledger collaborating for next gen use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7C5D6-D8EC-CC42-840A-C089B06A4A3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2D968-65BA-43C9-AD29-5A3F48D1B46D}" type="datetime1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lumMod val="75000"/>
                  </a:srgbClr>
                </a:solidFill>
                <a:effectLst/>
                <a:uLnTx/>
                <a:uFillTx/>
                <a:latin typeface="Gill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lumMod val="75000"/>
                </a:srgbClr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DF5FF-8C0F-DC43-B4A3-5D930F67C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86CF49-6971-4508-8862-A2909EA0DB5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lumMod val="75000"/>
                  </a:srgbClr>
                </a:solidFill>
                <a:effectLst/>
                <a:uLnTx/>
                <a:uFillTx/>
                <a:latin typeface="Gill Sans Light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lumMod val="75000"/>
                </a:srgbClr>
              </a:solidFill>
              <a:effectLst/>
              <a:uLnTx/>
              <a:uFillTx/>
              <a:latin typeface="Gill Sans Light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2D6A46-443D-D245-B546-36D0B49C8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46" y="2459927"/>
            <a:ext cx="4956320" cy="2787931"/>
          </a:xfrm>
          <a:prstGeom prst="rect">
            <a:avLst/>
          </a:prstGeom>
        </p:spPr>
      </p:pic>
      <p:grpSp>
        <p:nvGrpSpPr>
          <p:cNvPr id="9" name="Google Shape;198;p49">
            <a:extLst>
              <a:ext uri="{FF2B5EF4-FFF2-40B4-BE49-F238E27FC236}">
                <a16:creationId xmlns:a16="http://schemas.microsoft.com/office/drawing/2014/main" id="{7B06BC09-B796-9B40-BF2D-45132CC0F17D}"/>
              </a:ext>
            </a:extLst>
          </p:cNvPr>
          <p:cNvGrpSpPr/>
          <p:nvPr/>
        </p:nvGrpSpPr>
        <p:grpSpPr>
          <a:xfrm>
            <a:off x="5504032" y="2199227"/>
            <a:ext cx="6581943" cy="2975138"/>
            <a:chOff x="2955729" y="1653989"/>
            <a:chExt cx="6581943" cy="2975138"/>
          </a:xfrm>
        </p:grpSpPr>
        <p:sp>
          <p:nvSpPr>
            <p:cNvPr id="10" name="Google Shape;199;p49">
              <a:extLst>
                <a:ext uri="{FF2B5EF4-FFF2-40B4-BE49-F238E27FC236}">
                  <a16:creationId xmlns:a16="http://schemas.microsoft.com/office/drawing/2014/main" id="{565110EE-E939-1C40-8935-67E72769FAC6}"/>
                </a:ext>
              </a:extLst>
            </p:cNvPr>
            <p:cNvSpPr txBox="1"/>
            <p:nvPr/>
          </p:nvSpPr>
          <p:spPr>
            <a:xfrm>
              <a:off x="7420799" y="2641540"/>
              <a:ext cx="2116873" cy="52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3393D3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roxima Nova"/>
                </a:rPr>
                <a:t>Smart Contracts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3393D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roxima Nova"/>
              </a:endParaRPr>
            </a:p>
          </p:txBody>
        </p:sp>
        <p:sp>
          <p:nvSpPr>
            <p:cNvPr id="11" name="Google Shape;200;p49">
              <a:extLst>
                <a:ext uri="{FF2B5EF4-FFF2-40B4-BE49-F238E27FC236}">
                  <a16:creationId xmlns:a16="http://schemas.microsoft.com/office/drawing/2014/main" id="{A5DD8263-E176-1B40-ABF4-BB5E415B6421}"/>
                </a:ext>
              </a:extLst>
            </p:cNvPr>
            <p:cNvSpPr txBox="1"/>
            <p:nvPr/>
          </p:nvSpPr>
          <p:spPr>
            <a:xfrm>
              <a:off x="3262135" y="4107727"/>
              <a:ext cx="2442365" cy="52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3393D3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roxima Nova"/>
                </a:rPr>
                <a:t>Big Data Monetization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3393D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roxima Nova"/>
              </a:endParaRPr>
            </a:p>
          </p:txBody>
        </p:sp>
        <p:grpSp>
          <p:nvGrpSpPr>
            <p:cNvPr id="12" name="Google Shape;201;p49">
              <a:extLst>
                <a:ext uri="{FF2B5EF4-FFF2-40B4-BE49-F238E27FC236}">
                  <a16:creationId xmlns:a16="http://schemas.microsoft.com/office/drawing/2014/main" id="{3A821ED1-441C-B94B-8496-3D34A6517A35}"/>
                </a:ext>
              </a:extLst>
            </p:cNvPr>
            <p:cNvGrpSpPr/>
            <p:nvPr/>
          </p:nvGrpSpPr>
          <p:grpSpPr>
            <a:xfrm>
              <a:off x="2955729" y="1653989"/>
              <a:ext cx="6553180" cy="2891288"/>
              <a:chOff x="2955729" y="1653989"/>
              <a:chExt cx="6553180" cy="2891288"/>
            </a:xfrm>
          </p:grpSpPr>
          <p:pic>
            <p:nvPicPr>
              <p:cNvPr id="13" name="Google Shape;202;p49" descr="Hyperledger_Logo_Tagline (1).png">
                <a:extLst>
                  <a:ext uri="{FF2B5EF4-FFF2-40B4-BE49-F238E27FC236}">
                    <a16:creationId xmlns:a16="http://schemas.microsoft.com/office/drawing/2014/main" id="{7D7E8A8F-E45C-2F4F-881D-F8B8D9AB9285}"/>
                  </a:ext>
                </a:extLst>
              </p:cNvPr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78728"/>
              <a:stretch/>
            </p:blipFill>
            <p:spPr>
              <a:xfrm>
                <a:off x="4979850" y="2004677"/>
                <a:ext cx="2533702" cy="236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" name="Google Shape;203;p49">
                <a:extLst>
                  <a:ext uri="{FF2B5EF4-FFF2-40B4-BE49-F238E27FC236}">
                    <a16:creationId xmlns:a16="http://schemas.microsoft.com/office/drawing/2014/main" id="{07687D59-AB39-2142-B566-79D3AFF08E0B}"/>
                  </a:ext>
                </a:extLst>
              </p:cNvPr>
              <p:cNvSpPr txBox="1"/>
              <p:nvPr/>
            </p:nvSpPr>
            <p:spPr>
              <a:xfrm>
                <a:off x="6904867" y="1653989"/>
                <a:ext cx="2604042" cy="52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3393D3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Proxima Nova"/>
                  </a:rPr>
                  <a:t>Cybersecurity &amp; Fraud Prevention</a:t>
                </a: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3393D3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roxima Nova"/>
                </a:endParaRPr>
              </a:p>
            </p:txBody>
          </p:sp>
          <p:sp>
            <p:nvSpPr>
              <p:cNvPr id="15" name="Google Shape;204;p49">
                <a:extLst>
                  <a:ext uri="{FF2B5EF4-FFF2-40B4-BE49-F238E27FC236}">
                    <a16:creationId xmlns:a16="http://schemas.microsoft.com/office/drawing/2014/main" id="{5D519F8F-E127-A949-AA32-50DB9B41A87E}"/>
                  </a:ext>
                </a:extLst>
              </p:cNvPr>
              <p:cNvSpPr txBox="1"/>
              <p:nvPr/>
            </p:nvSpPr>
            <p:spPr>
              <a:xfrm>
                <a:off x="6818624" y="4023877"/>
                <a:ext cx="2412643" cy="52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3393D3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Proxima Nova"/>
                  </a:rPr>
                  <a:t>Smart Cities and IoT</a:t>
                </a:r>
                <a:endParaRPr kumimoji="0" sz="1800" b="1" i="0" u="none" strike="noStrike" kern="1200" cap="none" spc="0" normalizeH="0" baseline="0" noProof="0">
                  <a:ln>
                    <a:noFill/>
                  </a:ln>
                  <a:solidFill>
                    <a:srgbClr val="3393D3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roxima Nova"/>
                </a:endParaRPr>
              </a:p>
            </p:txBody>
          </p:sp>
          <p:sp>
            <p:nvSpPr>
              <p:cNvPr id="16" name="Google Shape;205;p49">
                <a:extLst>
                  <a:ext uri="{FF2B5EF4-FFF2-40B4-BE49-F238E27FC236}">
                    <a16:creationId xmlns:a16="http://schemas.microsoft.com/office/drawing/2014/main" id="{D530ACF1-69E5-4247-A3E5-7E08E6612423}"/>
                  </a:ext>
                </a:extLst>
              </p:cNvPr>
              <p:cNvSpPr txBox="1"/>
              <p:nvPr/>
            </p:nvSpPr>
            <p:spPr>
              <a:xfrm>
                <a:off x="2955729" y="1824700"/>
                <a:ext cx="2389383" cy="52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93D3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Proxima Nova"/>
                  </a:rPr>
                  <a:t>5G Implementation</a:t>
                </a: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393D3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roxima Nova"/>
                </a:endParaRPr>
              </a:p>
            </p:txBody>
          </p:sp>
          <p:sp>
            <p:nvSpPr>
              <p:cNvPr id="17" name="Google Shape;206;p49">
                <a:extLst>
                  <a:ext uri="{FF2B5EF4-FFF2-40B4-BE49-F238E27FC236}">
                    <a16:creationId xmlns:a16="http://schemas.microsoft.com/office/drawing/2014/main" id="{BCC0FD05-2DB0-9D43-B29A-8E336725F0B3}"/>
                  </a:ext>
                </a:extLst>
              </p:cNvPr>
              <p:cNvSpPr txBox="1"/>
              <p:nvPr/>
            </p:nvSpPr>
            <p:spPr>
              <a:xfrm>
                <a:off x="3414601" y="2967941"/>
                <a:ext cx="1565400" cy="52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3393D3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Proxima Nova"/>
                  </a:rPr>
                  <a:t>Cyber security</a:t>
                </a: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3393D3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roxima Nov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627637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2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600"/>
              <a:buFont typeface="Gill Sans"/>
              <a:buNone/>
            </a:pPr>
            <a:r>
              <a:rPr lang="en-US" dirty="0"/>
              <a:t>LFN ONAP enabling the Edge, Cloud Native, O-RAN &amp; AI</a:t>
            </a:r>
            <a:endParaRPr dirty="0"/>
          </a:p>
        </p:txBody>
      </p:sp>
      <p:sp>
        <p:nvSpPr>
          <p:cNvPr id="2209" name="Google Shape;2209;p203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Gill Sans"/>
                <a:ea typeface="Gill Sans"/>
                <a:cs typeface="Gill Sans"/>
                <a:sym typeface="Gill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2F2F"/>
                </a:buClr>
                <a:buSzPts val="1100"/>
                <a:buFont typeface="Gill Sans"/>
                <a:buNone/>
                <a:tabLst/>
                <a:defRPr/>
              </a:pPr>
              <a:t>17</a:t>
            </a:fld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0" name="Google Shape;2210;p203"/>
          <p:cNvSpPr/>
          <p:nvPr/>
        </p:nvSpPr>
        <p:spPr>
          <a:xfrm rot="10800000" flipH="1">
            <a:off x="2036296" y="3271184"/>
            <a:ext cx="9224700" cy="1467900"/>
          </a:xfrm>
          <a:prstGeom prst="trapezoid">
            <a:avLst>
              <a:gd name="adj" fmla="val 189744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1" name="Google Shape;2211;p203"/>
          <p:cNvSpPr txBox="1"/>
          <p:nvPr/>
        </p:nvSpPr>
        <p:spPr>
          <a:xfrm>
            <a:off x="4618697" y="1334362"/>
            <a:ext cx="2223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Residential Services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12" name="Google Shape;2212;p203"/>
          <p:cNvSpPr txBox="1"/>
          <p:nvPr/>
        </p:nvSpPr>
        <p:spPr>
          <a:xfrm>
            <a:off x="6984899" y="1338467"/>
            <a:ext cx="2140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Enterprise Services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13" name="Google Shape;2213;p203"/>
          <p:cNvSpPr txBox="1"/>
          <p:nvPr/>
        </p:nvSpPr>
        <p:spPr>
          <a:xfrm>
            <a:off x="2717224" y="1331280"/>
            <a:ext cx="166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Cloud Services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14" name="Google Shape;2214;p203"/>
          <p:cNvSpPr/>
          <p:nvPr/>
        </p:nvSpPr>
        <p:spPr>
          <a:xfrm>
            <a:off x="4771097" y="4614253"/>
            <a:ext cx="1191600" cy="1027500"/>
          </a:xfrm>
          <a:prstGeom prst="can">
            <a:avLst>
              <a:gd name="adj" fmla="val 25000"/>
            </a:avLst>
          </a:prstGeom>
          <a:solidFill>
            <a:srgbClr val="FFFFFF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Data Centers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15" name="Google Shape;2215;p203"/>
          <p:cNvSpPr/>
          <p:nvPr/>
        </p:nvSpPr>
        <p:spPr>
          <a:xfrm>
            <a:off x="6046261" y="4614253"/>
            <a:ext cx="1191600" cy="1027500"/>
          </a:xfrm>
          <a:prstGeom prst="can">
            <a:avLst>
              <a:gd name="adj" fmla="val 25000"/>
            </a:avLst>
          </a:prstGeom>
          <a:solidFill>
            <a:srgbClr val="FFFFFF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Carrier Network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6" name="Google Shape;2216;p203"/>
          <p:cNvSpPr/>
          <p:nvPr/>
        </p:nvSpPr>
        <p:spPr>
          <a:xfrm>
            <a:off x="7327784" y="4611906"/>
            <a:ext cx="1191600" cy="1027500"/>
          </a:xfrm>
          <a:prstGeom prst="can">
            <a:avLst>
              <a:gd name="adj" fmla="val 25000"/>
            </a:avLst>
          </a:prstGeom>
          <a:solidFill>
            <a:srgbClr val="FFFFFF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Cloud Network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17" name="Google Shape;2217;p203"/>
          <p:cNvSpPr txBox="1"/>
          <p:nvPr/>
        </p:nvSpPr>
        <p:spPr>
          <a:xfrm>
            <a:off x="9267745" y="1338467"/>
            <a:ext cx="228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IOT/Edge/AI Services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18" name="Google Shape;2218;p203"/>
          <p:cNvSpPr/>
          <p:nvPr/>
        </p:nvSpPr>
        <p:spPr>
          <a:xfrm>
            <a:off x="2036296" y="2886228"/>
            <a:ext cx="2899692" cy="609012"/>
          </a:xfrm>
          <a:prstGeom prst="cloud">
            <a:avLst/>
          </a:prstGeom>
          <a:solidFill>
            <a:srgbClr val="FFFFFF"/>
          </a:solidFill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9" name="Google Shape;2219;p203"/>
          <p:cNvCxnSpPr/>
          <p:nvPr/>
        </p:nvCxnSpPr>
        <p:spPr>
          <a:xfrm>
            <a:off x="567453" y="4421562"/>
            <a:ext cx="11709300" cy="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20" name="Google Shape;2220;p203"/>
          <p:cNvCxnSpPr/>
          <p:nvPr/>
        </p:nvCxnSpPr>
        <p:spPr>
          <a:xfrm>
            <a:off x="567453" y="1767262"/>
            <a:ext cx="11709300" cy="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21" name="Google Shape;2221;p203"/>
          <p:cNvSpPr txBox="1"/>
          <p:nvPr/>
        </p:nvSpPr>
        <p:spPr>
          <a:xfrm>
            <a:off x="624840" y="4962222"/>
            <a:ext cx="182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Infrastructure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22" name="Google Shape;2222;p203"/>
          <p:cNvSpPr txBox="1"/>
          <p:nvPr/>
        </p:nvSpPr>
        <p:spPr>
          <a:xfrm>
            <a:off x="624840" y="2867592"/>
            <a:ext cx="1571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Software &amp;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Automation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23" name="Google Shape;2223;p203"/>
          <p:cNvSpPr txBox="1"/>
          <p:nvPr/>
        </p:nvSpPr>
        <p:spPr>
          <a:xfrm>
            <a:off x="624840" y="1331280"/>
            <a:ext cx="105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Services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24" name="Google Shape;2224;p203"/>
          <p:cNvSpPr txBox="1"/>
          <p:nvPr/>
        </p:nvSpPr>
        <p:spPr>
          <a:xfrm>
            <a:off x="3490762" y="4739084"/>
            <a:ext cx="1305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Enterprise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Software Defined Data Centers (SDDC)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25" name="Google Shape;2225;p203"/>
          <p:cNvSpPr txBox="1"/>
          <p:nvPr/>
        </p:nvSpPr>
        <p:spPr>
          <a:xfrm>
            <a:off x="8612477" y="4717914"/>
            <a:ext cx="16323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Public/Hybrid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Cloud Service Providers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Cloud Hosting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Private Cloud Providers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Web Service Providers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26" name="Google Shape;2226;p203"/>
          <p:cNvSpPr txBox="1"/>
          <p:nvPr/>
        </p:nvSpPr>
        <p:spPr>
          <a:xfrm>
            <a:off x="5894825" y="5723969"/>
            <a:ext cx="1494300" cy="23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Service Providers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27" name="Google Shape;2227;p203"/>
          <p:cNvSpPr/>
          <p:nvPr/>
        </p:nvSpPr>
        <p:spPr>
          <a:xfrm>
            <a:off x="4360029" y="3008349"/>
            <a:ext cx="4563972" cy="702756"/>
          </a:xfrm>
          <a:prstGeom prst="cloud">
            <a:avLst/>
          </a:prstGeom>
          <a:solidFill>
            <a:schemeClr val="lt1"/>
          </a:solidFill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8" name="Google Shape;2228;p20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5711" y="2150639"/>
            <a:ext cx="2825598" cy="29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Google Shape;2229;p203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0800" y="2197346"/>
            <a:ext cx="1402054" cy="220473"/>
          </a:xfrm>
          <a:prstGeom prst="rect">
            <a:avLst/>
          </a:prstGeom>
          <a:noFill/>
          <a:ln>
            <a:noFill/>
          </a:ln>
        </p:spPr>
      </p:pic>
      <p:sp>
        <p:nvSpPr>
          <p:cNvPr id="2231" name="Google Shape;2231;p203"/>
          <p:cNvSpPr/>
          <p:nvPr/>
        </p:nvSpPr>
        <p:spPr>
          <a:xfrm>
            <a:off x="8760755" y="2815728"/>
            <a:ext cx="2580012" cy="702756"/>
          </a:xfrm>
          <a:prstGeom prst="cloud">
            <a:avLst/>
          </a:prstGeom>
          <a:solidFill>
            <a:schemeClr val="lt1"/>
          </a:solidFill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2" name="Google Shape;2232;p203"/>
          <p:cNvSpPr/>
          <p:nvPr/>
        </p:nvSpPr>
        <p:spPr>
          <a:xfrm>
            <a:off x="2366916" y="2933641"/>
            <a:ext cx="193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Cloud Automation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33" name="Google Shape;2233;p203"/>
          <p:cNvSpPr/>
          <p:nvPr/>
        </p:nvSpPr>
        <p:spPr>
          <a:xfrm>
            <a:off x="5172091" y="2933641"/>
            <a:ext cx="308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Telecom Network Automation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34" name="Google Shape;2234;p203"/>
          <p:cNvSpPr/>
          <p:nvPr/>
        </p:nvSpPr>
        <p:spPr>
          <a:xfrm>
            <a:off x="9168160" y="2933641"/>
            <a:ext cx="184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Edge Automation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235" name="Google Shape;2235;p203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5635" y="2066357"/>
            <a:ext cx="877947" cy="453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6" name="Google Shape;2236;p203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1870" y="1969584"/>
            <a:ext cx="1274349" cy="66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6B76BB-1F42-4442-8D3B-315BED8BD9F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7438" y="2165171"/>
            <a:ext cx="1091235" cy="258259"/>
          </a:xfrm>
          <a:prstGeom prst="rect">
            <a:avLst/>
          </a:prstGeom>
        </p:spPr>
      </p:pic>
      <p:pic>
        <p:nvPicPr>
          <p:cNvPr id="31" name="Google Shape;1526;p187">
            <a:extLst>
              <a:ext uri="{FF2B5EF4-FFF2-40B4-BE49-F238E27FC236}">
                <a16:creationId xmlns:a16="http://schemas.microsoft.com/office/drawing/2014/main" id="{8273B146-0776-6345-ADF9-9B5E8AF1BAC7}"/>
              </a:ext>
            </a:extLst>
          </p:cNvPr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6365" y="6038782"/>
            <a:ext cx="1049385" cy="449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7CC086-B491-C34E-B71F-ECFC84C7959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5705" y="5996522"/>
            <a:ext cx="471882" cy="45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57552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B4CA9-FDAE-4D48-8E74-348120D1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Takeaways: The Year of Open Source &amp;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A182F-AA3D-3645-BE32-4E9693853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894262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OPEN SOURCE NETWORKING IN TELECOM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rgbClr val="168FDF"/>
                </a:solidFill>
              </a:rPr>
              <a:t>De-facto path with Global Collaboration and Harmonization</a:t>
            </a:r>
            <a:br>
              <a:rPr lang="en-US" dirty="0">
                <a:solidFill>
                  <a:srgbClr val="168FDF"/>
                </a:solidFill>
              </a:rPr>
            </a:b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UNIFIED EDGE</a:t>
            </a:r>
          </a:p>
          <a:p>
            <a:pPr lvl="1"/>
            <a:r>
              <a:rPr lang="en-US" dirty="0">
                <a:solidFill>
                  <a:srgbClr val="168FDF"/>
                </a:solidFill>
              </a:rPr>
              <a:t>Unifying IOT, Telecom, Enterprise, Cloud Edges</a:t>
            </a:r>
          </a:p>
          <a:p>
            <a:pPr lvl="1"/>
            <a:r>
              <a:rPr lang="en-US" dirty="0">
                <a:solidFill>
                  <a:srgbClr val="168FDF"/>
                </a:solidFill>
              </a:rPr>
              <a:t>Telecom, Cloud, Enterprise - automotive, energy, insurance, banking, payments, supply chain + Networking/5G, AI, SDN/NFV, embedded, Blockchain, Cloud native</a:t>
            </a:r>
            <a:br>
              <a:rPr lang="en-US" dirty="0">
                <a:solidFill>
                  <a:srgbClr val="168FDF"/>
                </a:solidFill>
              </a:rPr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TECHNOLOGIES &amp; INDUSTRY INTERDEPENDENCE/COLLABORATION</a:t>
            </a:r>
          </a:p>
          <a:p>
            <a:pPr lvl="1"/>
            <a:r>
              <a:rPr lang="en-US" dirty="0">
                <a:solidFill>
                  <a:srgbClr val="168FDF"/>
                </a:solidFill>
              </a:rPr>
              <a:t>Cloud Native (Kubernetes) Blockchain (Hyperledger) &amp; LF AI</a:t>
            </a:r>
          </a:p>
          <a:p>
            <a:pPr lvl="1"/>
            <a:r>
              <a:rPr lang="en-US" dirty="0">
                <a:solidFill>
                  <a:srgbClr val="168FDF"/>
                </a:solidFill>
              </a:rPr>
              <a:t>Vertical Specific Solutions in Open </a:t>
            </a:r>
            <a:r>
              <a:rPr lang="en-US">
                <a:solidFill>
                  <a:srgbClr val="168FDF"/>
                </a:solidFill>
              </a:rPr>
              <a:t>Source </a:t>
            </a:r>
            <a:endParaRPr lang="en-US" dirty="0">
              <a:solidFill>
                <a:srgbClr val="168FD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C27DA-46C6-1644-B0AE-7F1E4B40B7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32D968-65BA-43C9-AD29-5A3F48D1B46D}" type="datetime1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lumMod val="75000"/>
                  </a:srgbClr>
                </a:solidFill>
                <a:effectLst/>
                <a:uLnTx/>
                <a:uFillTx/>
                <a:latin typeface="Gill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lumMod val="75000"/>
                </a:srgbClr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E7E06-0203-0846-8B0C-C87474DE5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86CF49-6971-4508-8862-A2909EA0DB5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lumMod val="75000"/>
                  </a:srgbClr>
                </a:solidFill>
                <a:effectLst/>
                <a:uLnTx/>
                <a:uFillTx/>
                <a:latin typeface="Gill Sans Light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lumMod val="75000"/>
                </a:srgbClr>
              </a:solidFill>
              <a:effectLst/>
              <a:uLnTx/>
              <a:uFillTx/>
              <a:latin typeface="Gill Sans Ligh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43893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72721-0F29-BA47-8EC0-6F212015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SOURCE NETWORKING </a:t>
            </a:r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IN TELECOM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/>
              <a:t>De-facto path with Global Collaboration and Harmonization</a:t>
            </a:r>
            <a:br>
              <a:rPr lang="en-US" dirty="0"/>
            </a:b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5826D-5350-7945-B815-D8FAD7B0C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71969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4F15-B0E7-2244-821B-1B7E3C682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We Got Here: 4</a:t>
            </a:r>
            <a:r>
              <a:rPr lang="en-US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Step of Open Networking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844DA-C06A-5A46-9326-4B7F79DE5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</p:spPr>
        <p:txBody>
          <a:bodyPr/>
          <a:lstStyle/>
          <a:p>
            <a:fld id="{AD86CF49-6971-4508-8862-A2909EA0DB5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Google Shape;737;p95">
            <a:extLst>
              <a:ext uri="{FF2B5EF4-FFF2-40B4-BE49-F238E27FC236}">
                <a16:creationId xmlns:a16="http://schemas.microsoft.com/office/drawing/2014/main" id="{3F075DCC-DEF9-A04B-9526-93949D6B7D6B}"/>
              </a:ext>
            </a:extLst>
          </p:cNvPr>
          <p:cNvSpPr txBox="1">
            <a:spLocks/>
          </p:cNvSpPr>
          <p:nvPr/>
        </p:nvSpPr>
        <p:spPr>
          <a:xfrm>
            <a:off x="654954" y="1176669"/>
            <a:ext cx="5696445" cy="95916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>
            <a:lvl1pPr marR="0"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sz="3600" b="0" i="0" u="none" strike="noStrike" kern="1200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pPr algn="l">
              <a:buClr>
                <a:schemeClr val="dk1"/>
              </a:buClr>
              <a:buSzPts val="3300"/>
            </a:pPr>
            <a:r>
              <a:rPr lang="en-US" sz="2000" b="1" i="1" dirty="0">
                <a:solidFill>
                  <a:srgbClr val="002060"/>
                </a:solidFill>
              </a:rPr>
              <a:t>The LF is Changing the Fabric of Networking</a:t>
            </a:r>
            <a:endParaRPr lang="en-US" sz="4000" b="1" i="1" dirty="0">
              <a:solidFill>
                <a:srgbClr val="002060"/>
              </a:solidFill>
            </a:endParaRPr>
          </a:p>
          <a:p>
            <a:pPr algn="l">
              <a:buClr>
                <a:schemeClr val="dk1"/>
              </a:buClr>
              <a:buSzPts val="3300"/>
            </a:pPr>
            <a:r>
              <a:rPr lang="en-US" sz="1800" b="1" i="1" dirty="0">
                <a:solidFill>
                  <a:schemeClr val="accent1"/>
                </a:solidFill>
              </a:rPr>
              <a:t>“…bringing top networking vendors, operators, </a:t>
            </a:r>
            <a:br>
              <a:rPr lang="en-US" sz="1800" b="1" i="1" dirty="0">
                <a:solidFill>
                  <a:schemeClr val="accent1"/>
                </a:solidFill>
              </a:rPr>
            </a:br>
            <a:r>
              <a:rPr lang="en-US" sz="1800" b="1" i="1" dirty="0">
                <a:solidFill>
                  <a:schemeClr val="accent1"/>
                </a:solidFill>
              </a:rPr>
              <a:t>service providers, and users together.”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6B9B41-0C7D-E347-884B-C4126F4382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1431" r="-2558" b="22066"/>
          <a:stretch/>
        </p:blipFill>
        <p:spPr>
          <a:xfrm>
            <a:off x="654954" y="2240597"/>
            <a:ext cx="1103541" cy="39278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4533F1A-2CA8-4535-99B6-B985641E5CF9}"/>
              </a:ext>
            </a:extLst>
          </p:cNvPr>
          <p:cNvGrpSpPr/>
          <p:nvPr/>
        </p:nvGrpSpPr>
        <p:grpSpPr>
          <a:xfrm>
            <a:off x="2027950" y="1420757"/>
            <a:ext cx="9665539" cy="4366686"/>
            <a:chOff x="1264693" y="1314959"/>
            <a:chExt cx="9665539" cy="436668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EF15CD-78D4-1A4F-8333-F7F009D8BEF4}"/>
                </a:ext>
              </a:extLst>
            </p:cNvPr>
            <p:cNvSpPr/>
            <p:nvPr/>
          </p:nvSpPr>
          <p:spPr>
            <a:xfrm>
              <a:off x="1264693" y="4000782"/>
              <a:ext cx="2083634" cy="944381"/>
            </a:xfrm>
            <a:prstGeom prst="rect">
              <a:avLst/>
            </a:prstGeom>
            <a:solidFill>
              <a:srgbClr val="001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VIRTUALIZATION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935EDD5-9660-7C48-AE23-0CA7CACB4508}"/>
                </a:ext>
              </a:extLst>
            </p:cNvPr>
            <p:cNvSpPr/>
            <p:nvPr/>
          </p:nvSpPr>
          <p:spPr>
            <a:xfrm>
              <a:off x="3334658" y="3282456"/>
              <a:ext cx="2083634" cy="944381"/>
            </a:xfrm>
            <a:prstGeom prst="rect">
              <a:avLst/>
            </a:prstGeom>
            <a:solidFill>
              <a:srgbClr val="001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DISAGGREGATION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6069A5-4CAF-244D-A27C-2FC53D7380F8}"/>
                </a:ext>
              </a:extLst>
            </p:cNvPr>
            <p:cNvSpPr/>
            <p:nvPr/>
          </p:nvSpPr>
          <p:spPr>
            <a:xfrm>
              <a:off x="5404624" y="2564132"/>
              <a:ext cx="2083634" cy="944381"/>
            </a:xfrm>
            <a:prstGeom prst="rect">
              <a:avLst/>
            </a:prstGeom>
            <a:solidFill>
              <a:srgbClr val="001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AUTOMATION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991DAC-B4FD-AE4D-AE32-52F3B65A583D}"/>
                </a:ext>
              </a:extLst>
            </p:cNvPr>
            <p:cNvSpPr/>
            <p:nvPr/>
          </p:nvSpPr>
          <p:spPr>
            <a:xfrm>
              <a:off x="7474590" y="1845808"/>
              <a:ext cx="2083634" cy="944381"/>
            </a:xfrm>
            <a:prstGeom prst="rect">
              <a:avLst/>
            </a:prstGeom>
            <a:solidFill>
              <a:srgbClr val="001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CLOUD NATIVE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B7592A-E5E1-E14C-8A2B-5413F46D978A}"/>
                </a:ext>
              </a:extLst>
            </p:cNvPr>
            <p:cNvSpPr/>
            <p:nvPr/>
          </p:nvSpPr>
          <p:spPr>
            <a:xfrm>
              <a:off x="2623032" y="4737264"/>
              <a:ext cx="2083634" cy="9443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NETWORK FUNCTIONS VIRTUALIZATION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82D37C-FB50-2843-8E3E-97D99072FFEE}"/>
                </a:ext>
              </a:extLst>
            </p:cNvPr>
            <p:cNvSpPr/>
            <p:nvPr/>
          </p:nvSpPr>
          <p:spPr>
            <a:xfrm>
              <a:off x="4692998" y="4018939"/>
              <a:ext cx="2083634" cy="9443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SOFTWARE DEFINED NETWORKING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8317250-C505-9648-B296-2BD625D8C2F8}"/>
                </a:ext>
              </a:extLst>
            </p:cNvPr>
            <p:cNvSpPr/>
            <p:nvPr/>
          </p:nvSpPr>
          <p:spPr>
            <a:xfrm>
              <a:off x="6762964" y="3300615"/>
              <a:ext cx="2083634" cy="9443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ORCHESTRATION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CDE6ED-1CFB-064B-80F3-9832BE5DCEDF}"/>
                </a:ext>
              </a:extLst>
            </p:cNvPr>
            <p:cNvSpPr/>
            <p:nvPr/>
          </p:nvSpPr>
          <p:spPr>
            <a:xfrm>
              <a:off x="8846598" y="2600338"/>
              <a:ext cx="2083634" cy="9443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CONTAINERIZATION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6CA989-9BF9-F048-9D1F-95B6C32B5169}"/>
                </a:ext>
              </a:extLst>
            </p:cNvPr>
            <p:cNvSpPr txBox="1"/>
            <p:nvPr/>
          </p:nvSpPr>
          <p:spPr>
            <a:xfrm>
              <a:off x="3561187" y="2842577"/>
              <a:ext cx="1630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92D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Open Choice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F40A7F-CC1A-8F44-8D6D-4890E6764349}"/>
                </a:ext>
              </a:extLst>
            </p:cNvPr>
            <p:cNvSpPr txBox="1"/>
            <p:nvPr/>
          </p:nvSpPr>
          <p:spPr>
            <a:xfrm>
              <a:off x="5635282" y="2132194"/>
              <a:ext cx="1638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92D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Open Source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552956-8B82-5D46-936E-FA097AA60341}"/>
                </a:ext>
              </a:extLst>
            </p:cNvPr>
            <p:cNvSpPr txBox="1"/>
            <p:nvPr/>
          </p:nvSpPr>
          <p:spPr>
            <a:xfrm>
              <a:off x="7282086" y="1314959"/>
              <a:ext cx="2427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92D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Open Collaboration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A0465B0-4C87-4FF8-8E55-6A16281C7FE9}"/>
              </a:ext>
            </a:extLst>
          </p:cNvPr>
          <p:cNvSpPr/>
          <p:nvPr/>
        </p:nvSpPr>
        <p:spPr>
          <a:xfrm rot="2700000">
            <a:off x="10789857" y="461496"/>
            <a:ext cx="1492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Debunked</a:t>
            </a:r>
          </a:p>
        </p:txBody>
      </p:sp>
    </p:spTree>
    <p:extLst>
      <p:ext uri="{BB962C8B-B14F-4D97-AF65-F5344CB8AC3E}">
        <p14:creationId xmlns:p14="http://schemas.microsoft.com/office/powerpoint/2010/main" val="2854122444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Google Shape;1601;p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1231" y="2991457"/>
            <a:ext cx="602843" cy="602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1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84316" y="4354713"/>
            <a:ext cx="1016500" cy="10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1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30710" y="2305702"/>
            <a:ext cx="674562" cy="67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1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76992" y="4670201"/>
            <a:ext cx="963808" cy="385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19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27612" y="5170164"/>
            <a:ext cx="767261" cy="505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1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81517" y="4545066"/>
            <a:ext cx="726623" cy="635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19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11418" y="4466001"/>
            <a:ext cx="793923" cy="79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19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015088" y="5940419"/>
            <a:ext cx="1185712" cy="3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19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788244" y="5806532"/>
            <a:ext cx="1275370" cy="36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190"/>
          <p:cNvPicPr preferRelativeResize="0"/>
          <p:nvPr/>
        </p:nvPicPr>
        <p:blipFill rotWithShape="1"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1019" y="2424279"/>
            <a:ext cx="1302128" cy="437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19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865301" y="2276746"/>
            <a:ext cx="1492942" cy="73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19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45966" y="5666465"/>
            <a:ext cx="825860" cy="48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19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922759" y="2970711"/>
            <a:ext cx="644335" cy="64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19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738911" y="5185460"/>
            <a:ext cx="1489837" cy="627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19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930560" y="4693614"/>
            <a:ext cx="1561366" cy="33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19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0950120" y="2902531"/>
            <a:ext cx="1079075" cy="780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19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705779" y="3023193"/>
            <a:ext cx="1623352" cy="539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19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467816" y="3142152"/>
            <a:ext cx="1343619" cy="30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19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115489" y="4962582"/>
            <a:ext cx="1073512" cy="107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190"/>
          <p:cNvPicPr preferRelativeResize="0"/>
          <p:nvPr/>
        </p:nvPicPr>
        <p:blipFill rotWithShape="1">
          <a:blip r:embed="rId2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3876" y="5110389"/>
            <a:ext cx="1270039" cy="77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190"/>
          <p:cNvPicPr preferRelativeResize="0"/>
          <p:nvPr/>
        </p:nvPicPr>
        <p:blipFill rotWithShape="1">
          <a:blip r:embed="rId2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11" r="-3023"/>
          <a:stretch/>
        </p:blipFill>
        <p:spPr>
          <a:xfrm>
            <a:off x="2101090" y="5783936"/>
            <a:ext cx="1220306" cy="40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19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961775" y="5823421"/>
            <a:ext cx="1200576" cy="631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19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597395" y="5838121"/>
            <a:ext cx="982649" cy="60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19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3390001" y="5262170"/>
            <a:ext cx="1430360" cy="47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190"/>
          <p:cNvPicPr preferRelativeResize="0"/>
          <p:nvPr/>
        </p:nvPicPr>
        <p:blipFill rotWithShape="1">
          <a:blip r:embed="rId2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4130" y="5220088"/>
            <a:ext cx="1959653" cy="55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190"/>
          <p:cNvPicPr preferRelativeResize="0"/>
          <p:nvPr/>
        </p:nvPicPr>
        <p:blipFill rotWithShape="1">
          <a:blip r:embed="rId2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8102" y="4474901"/>
            <a:ext cx="1267140" cy="776123"/>
          </a:xfrm>
          <a:prstGeom prst="rect">
            <a:avLst/>
          </a:prstGeom>
          <a:noFill/>
          <a:ln>
            <a:noFill/>
          </a:ln>
        </p:spPr>
      </p:pic>
      <p:sp>
        <p:nvSpPr>
          <p:cNvPr id="1627" name="Google Shape;1627;p190"/>
          <p:cNvSpPr txBox="1"/>
          <p:nvPr/>
        </p:nvSpPr>
        <p:spPr>
          <a:xfrm>
            <a:off x="416472" y="3202443"/>
            <a:ext cx="1561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Gill Sans"/>
              <a:buNone/>
            </a:pPr>
            <a:r>
              <a:rPr lang="en-US" sz="2300" b="1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entury Gothic"/>
              </a:rPr>
              <a:t>Carriers</a:t>
            </a:r>
            <a:endParaRPr sz="2300" b="1" dirty="0">
              <a:solidFill>
                <a:schemeClr val="accent6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Gill Sans"/>
              <a:buNone/>
            </a:pPr>
            <a:endParaRPr sz="2300" b="1" u="none" strike="noStrike" cap="none" dirty="0">
              <a:solidFill>
                <a:schemeClr val="accent6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entury Gothic"/>
            </a:endParaRPr>
          </a:p>
        </p:txBody>
      </p:sp>
      <p:pic>
        <p:nvPicPr>
          <p:cNvPr id="1628" name="Google Shape;1628;p190" descr="A picture containing object &#10; &#10;Description automatically generated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6177739" y="2248452"/>
            <a:ext cx="1140813" cy="78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19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0765614" y="2298020"/>
            <a:ext cx="1126410" cy="689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p190"/>
          <p:cNvSpPr txBox="1"/>
          <p:nvPr/>
        </p:nvSpPr>
        <p:spPr>
          <a:xfrm>
            <a:off x="400871" y="1712547"/>
            <a:ext cx="159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ill Sans"/>
              <a:buNone/>
            </a:pPr>
            <a:r>
              <a:rPr lang="en-US" sz="2300" b="1" u="none" strike="noStrike" cap="none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entury Gothic"/>
              </a:rPr>
              <a:t>Projects</a:t>
            </a:r>
            <a:endParaRPr sz="2300" dirty="0">
              <a:solidFill>
                <a:schemeClr val="accent6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entury Gothic"/>
            </a:endParaRPr>
          </a:p>
        </p:txBody>
      </p:sp>
      <p:cxnSp>
        <p:nvCxnSpPr>
          <p:cNvPr id="1638" name="Google Shape;1638;p190"/>
          <p:cNvCxnSpPr>
            <a:cxnSpLocks/>
          </p:cNvCxnSpPr>
          <p:nvPr/>
        </p:nvCxnSpPr>
        <p:spPr>
          <a:xfrm flipV="1">
            <a:off x="637675" y="2248452"/>
            <a:ext cx="11462084" cy="1038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9" name="Google Shape;1639;p190"/>
          <p:cNvSpPr txBox="1"/>
          <p:nvPr/>
        </p:nvSpPr>
        <p:spPr>
          <a:xfrm>
            <a:off x="447575" y="4965775"/>
            <a:ext cx="1561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Gill Sans"/>
              <a:buNone/>
            </a:pPr>
            <a:r>
              <a:rPr lang="en-US" sz="2300" b="1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entury Gothic"/>
              </a:rPr>
              <a:t>Vendors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Gill Sans"/>
              <a:buNone/>
            </a:pPr>
            <a:r>
              <a:rPr lang="en-US" sz="2300" b="1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entury Gothic"/>
              </a:rPr>
              <a:t>&amp; SI</a:t>
            </a:r>
            <a:endParaRPr sz="2300" b="1" dirty="0">
              <a:solidFill>
                <a:schemeClr val="accent6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Gill Sans"/>
              <a:buNone/>
            </a:pPr>
            <a:endParaRPr sz="2300" b="1" u="none" strike="noStrike" cap="none" dirty="0">
              <a:solidFill>
                <a:schemeClr val="accent6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entury Gothic"/>
            </a:endParaRPr>
          </a:p>
        </p:txBody>
      </p:sp>
      <p:cxnSp>
        <p:nvCxnSpPr>
          <p:cNvPr id="1640" name="Google Shape;1640;p190"/>
          <p:cNvCxnSpPr>
            <a:cxnSpLocks/>
          </p:cNvCxnSpPr>
          <p:nvPr/>
        </p:nvCxnSpPr>
        <p:spPr>
          <a:xfrm flipV="1">
            <a:off x="637675" y="4466001"/>
            <a:ext cx="11498179" cy="1892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41" name="Google Shape;1641;p1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>
                <a:sym typeface="Gill Sans"/>
              </a:rPr>
              <a:t>Open Source Networking Collaboration</a:t>
            </a:r>
            <a:br>
              <a:rPr lang="en-US" dirty="0">
                <a:sym typeface="Gill Sans"/>
              </a:rPr>
            </a:br>
            <a:r>
              <a:rPr lang="en-US" sz="1800" dirty="0">
                <a:solidFill>
                  <a:schemeClr val="accent6">
                    <a:lumMod val="25000"/>
                  </a:schemeClr>
                </a:solidFill>
                <a:sym typeface="Gill Sans"/>
              </a:rPr>
              <a:t>9/10 Top Open Source Projects + Operators representing 70% of Mobile Subs + Top 10/10 Vendors &amp; SI</a:t>
            </a:r>
            <a:endParaRPr sz="1800" dirty="0">
              <a:solidFill>
                <a:schemeClr val="accent6">
                  <a:lumMod val="25000"/>
                </a:schemeClr>
              </a:solidFill>
              <a:sym typeface="Gill Sans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8751CE0-DBF1-754F-A242-ED91C4CD80D0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3794" y="3889654"/>
            <a:ext cx="707254" cy="36840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2F54348-B0BC-C84F-B159-C98D87477C44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7989" y="3955489"/>
            <a:ext cx="658340" cy="23673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B11BB1F-54AA-6E46-BCF0-EF97502E4277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842" y="3944118"/>
            <a:ext cx="857412" cy="2594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6E56B06-D883-4644-95B0-F35B378F066C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6450" y="3761807"/>
            <a:ext cx="970825" cy="62410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AE4C98B-12E9-DD45-93E6-F29DA4C8838D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7567" y="3853859"/>
            <a:ext cx="640774" cy="43999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6065237-FB6D-6D42-A3A0-73681514A002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0737" y="3960335"/>
            <a:ext cx="612213" cy="22704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AB380C2-7ED4-FC46-9FBA-9BEDB9028733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2844" y="3949797"/>
            <a:ext cx="931071" cy="24812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384254F-4FF3-BD41-856B-78E7FEE41E49}"/>
              </a:ext>
            </a:extLst>
          </p:cNvPr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9773" y="3920843"/>
            <a:ext cx="741697" cy="3060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573312-6EEB-43EC-8CEF-BC235DFDC670}"/>
              </a:ext>
            </a:extLst>
          </p:cNvPr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571" y="1532253"/>
            <a:ext cx="1089172" cy="668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7E12CD-BA7B-46A7-9E04-AA0E11C0F097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4470" y="1469304"/>
            <a:ext cx="1296201" cy="793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09BB1-EFDF-4833-AFDE-1FBE9376FD8F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9398" y="1469304"/>
            <a:ext cx="1296201" cy="793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24854F-65EA-4200-96DB-64008E8AED9E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5602" y="1469304"/>
            <a:ext cx="1296201" cy="7939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627FCF-BFFF-44B4-A3A6-E1B18E50F657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4548" y="1554214"/>
            <a:ext cx="1018942" cy="6241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2972C0-1C49-4890-9512-290CD70EB398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4571" y="1507228"/>
            <a:ext cx="1172367" cy="718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21979E-D22A-4904-9CEF-ED9013E638D6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0565" y="1548527"/>
            <a:ext cx="1037513" cy="63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25854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438A6-20A3-C442-960B-43EB51FB9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End users have moved to Open Source deployments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82E9-CEF1-224E-8BC2-6FBFE5D6EA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832D968-65BA-43C9-AD29-5A3F48D1B46D}" type="datetime1">
              <a:rPr lang="en-US" smtClean="0"/>
              <a:pPr/>
              <a:t>6/14/19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DEDC6-B127-9B49-9A04-D33EE813E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6CF49-6971-4508-8862-A2909EA0DB5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" name="Google Shape;1606;p190">
            <a:extLst>
              <a:ext uri="{FF2B5EF4-FFF2-40B4-BE49-F238E27FC236}">
                <a16:creationId xmlns:a16="http://schemas.microsoft.com/office/drawing/2014/main" id="{AAEE039F-1265-2546-9E5A-B73BE9DE2ABF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6541" y="3818774"/>
            <a:ext cx="592746" cy="518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611;p190">
            <a:extLst>
              <a:ext uri="{FF2B5EF4-FFF2-40B4-BE49-F238E27FC236}">
                <a16:creationId xmlns:a16="http://schemas.microsoft.com/office/drawing/2014/main" id="{E0FA154C-3C2E-4746-AB17-7B287360F42A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6917" y="3789977"/>
            <a:ext cx="1174518" cy="576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616;p190">
            <a:extLst>
              <a:ext uri="{FF2B5EF4-FFF2-40B4-BE49-F238E27FC236}">
                <a16:creationId xmlns:a16="http://schemas.microsoft.com/office/drawing/2014/main" id="{6AA904E1-B039-5D45-A56B-AB6019F60434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5607" y="5410355"/>
            <a:ext cx="796487" cy="57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614;p190">
            <a:extLst>
              <a:ext uri="{FF2B5EF4-FFF2-40B4-BE49-F238E27FC236}">
                <a16:creationId xmlns:a16="http://schemas.microsoft.com/office/drawing/2014/main" id="{9B5E5A0B-E35E-2C4E-BBA6-3E2B6C027CEC}"/>
              </a:ext>
            </a:extLst>
          </p:cNvPr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1058" y="5451031"/>
            <a:ext cx="1174518" cy="49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611;p190">
            <a:extLst>
              <a:ext uri="{FF2B5EF4-FFF2-40B4-BE49-F238E27FC236}">
                <a16:creationId xmlns:a16="http://schemas.microsoft.com/office/drawing/2014/main" id="{0546F1FA-26D6-4782-9BE9-503B923E04A1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4927" y="5410355"/>
            <a:ext cx="1174518" cy="576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B80236-210F-45EC-99B0-4EBE95DC6A4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511" y="5410355"/>
            <a:ext cx="574523" cy="5762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0B47B3-1DF6-4F39-9150-053A91FD8EF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011" y="2406188"/>
            <a:ext cx="602294" cy="34330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4C7F8BB-4DBD-4AAD-8912-006B762015D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3011" y="3762979"/>
            <a:ext cx="627757" cy="63024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2D9D794-732E-47C1-A6C2-B13BD8E8ED5E}"/>
              </a:ext>
            </a:extLst>
          </p:cNvPr>
          <p:cNvSpPr/>
          <p:nvPr/>
        </p:nvSpPr>
        <p:spPr>
          <a:xfrm>
            <a:off x="537798" y="1215236"/>
            <a:ext cx="52574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“ONAP is a key element in Reliance </a:t>
            </a:r>
            <a:r>
              <a:rPr lang="en-US" sz="1600" dirty="0" err="1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Jio’s</a:t>
            </a:r>
            <a:r>
              <a:rPr lang="en-US" sz="1600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MANO ecosystem.  Our transformation towards a Machine Learning-driven cognitive network continues to accelerate as we embrace the evolution towards 5G.”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1E5E75-82CC-4822-80F1-809AD1372F59}"/>
              </a:ext>
            </a:extLst>
          </p:cNvPr>
          <p:cNvSpPr/>
          <p:nvPr/>
        </p:nvSpPr>
        <p:spPr>
          <a:xfrm>
            <a:off x="6358066" y="1216625"/>
            <a:ext cx="52574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“…Bell Canada has been aggressive in terms of virtualizing its network assets. The carrier late last year was the first organization to deploy an open source version of ONAP in a production environment”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7259DA-7955-417A-BDD8-688B1B0433AD}"/>
              </a:ext>
            </a:extLst>
          </p:cNvPr>
          <p:cNvSpPr/>
          <p:nvPr/>
        </p:nvSpPr>
        <p:spPr>
          <a:xfrm>
            <a:off x="6672334" y="3184706"/>
            <a:ext cx="47777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3300"/>
            </a:pPr>
            <a:r>
              <a:rPr lang="en-US" sz="1600" b="1" dirty="0" err="1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LightReading</a:t>
            </a:r>
            <a:r>
              <a:rPr lang="en-US" sz="1600" b="1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600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Orange plans 5G + Automation RFP “Requires Open Source/ONAP”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87CD561-03D0-4FA3-8D08-8F1AB85F380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8496" y="2292454"/>
            <a:ext cx="625878" cy="62587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57F9744-AA89-4986-B1D5-509F298BE019}"/>
              </a:ext>
            </a:extLst>
          </p:cNvPr>
          <p:cNvSpPr/>
          <p:nvPr/>
        </p:nvSpPr>
        <p:spPr>
          <a:xfrm>
            <a:off x="580079" y="3184706"/>
            <a:ext cx="52574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“AT&amp;T and Ericsson demonstrate world’s first network slice with lifecycle management based on ONAP.”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FCF3DC-9782-4C7B-8A85-AFB2BD9075A7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101" y="5529961"/>
            <a:ext cx="1095632" cy="33703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E75AD5D-1D77-4A35-9ABA-586C662B9B53}"/>
              </a:ext>
            </a:extLst>
          </p:cNvPr>
          <p:cNvSpPr/>
          <p:nvPr/>
        </p:nvSpPr>
        <p:spPr>
          <a:xfrm>
            <a:off x="1029904" y="4763885"/>
            <a:ext cx="39551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Vodafone, China Mobile Tap ONAP for Broader Network Orchestration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3A6410-F309-41EF-9EBD-4F2AFE84DA2F}"/>
              </a:ext>
            </a:extLst>
          </p:cNvPr>
          <p:cNvSpPr/>
          <p:nvPr/>
        </p:nvSpPr>
        <p:spPr>
          <a:xfrm>
            <a:off x="7277118" y="4848875"/>
            <a:ext cx="35461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SDxCentral</a:t>
            </a:r>
            <a:r>
              <a:rPr lang="en-US" sz="1600" b="1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600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“AT&amp;T, Nokia Tighten 5G Focus on O-RAN, </a:t>
            </a:r>
            <a:r>
              <a:rPr lang="en-US" sz="1600" dirty="0" err="1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Akraino</a:t>
            </a:r>
            <a:r>
              <a:rPr lang="en-US" sz="1600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378964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Global impact of Open Networking </a:t>
            </a:r>
            <a:br>
              <a:rPr lang="en" dirty="0"/>
            </a:br>
            <a:r>
              <a:rPr lang="en" sz="2000" dirty="0"/>
              <a:t>Diversity across People, Geography &amp; </a:t>
            </a:r>
            <a:r>
              <a:rPr lang="en-US" sz="2000" dirty="0"/>
              <a:t>Company</a:t>
            </a:r>
            <a:r>
              <a:rPr lang="en" sz="2000" dirty="0"/>
              <a:t>– </a:t>
            </a:r>
            <a:r>
              <a:rPr lang="en-CA" sz="2000" dirty="0"/>
              <a:t>T</a:t>
            </a:r>
            <a:r>
              <a:rPr lang="en" sz="2000" dirty="0"/>
              <a:t>rue </a:t>
            </a:r>
            <a:r>
              <a:rPr lang="en-CA" sz="2000" dirty="0"/>
              <a:t>M</a:t>
            </a:r>
            <a:r>
              <a:rPr lang="en" sz="2000" dirty="0"/>
              <a:t>ark</a:t>
            </a:r>
            <a:r>
              <a:rPr lang="en-CA" sz="2000" dirty="0"/>
              <a:t>s</a:t>
            </a:r>
            <a:r>
              <a:rPr lang="en" sz="2000" dirty="0"/>
              <a:t> of </a:t>
            </a:r>
            <a:r>
              <a:rPr lang="en-CA" sz="2000" dirty="0"/>
              <a:t>Open Source Software</a:t>
            </a:r>
            <a:endParaRPr sz="2000" dirty="0"/>
          </a:p>
        </p:txBody>
      </p:sp>
      <p:sp>
        <p:nvSpPr>
          <p:cNvPr id="269" name="Google Shape;269;p37"/>
          <p:cNvSpPr txBox="1">
            <a:spLocks noGrp="1"/>
          </p:cNvSpPr>
          <p:nvPr>
            <p:ph idx="1"/>
          </p:nvPr>
        </p:nvSpPr>
        <p:spPr>
          <a:xfrm>
            <a:off x="4275133" y="4443076"/>
            <a:ext cx="3664513" cy="22184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203195" indent="0">
              <a:lnSpc>
                <a:spcPct val="115000"/>
              </a:lnSpc>
              <a:spcBef>
                <a:spcPts val="1467"/>
              </a:spcBef>
              <a:buClr>
                <a:srgbClr val="000000"/>
              </a:buClr>
              <a:buSzPts val="1200"/>
              <a:buNone/>
            </a:pPr>
            <a:r>
              <a:rPr lang="en" sz="1600" b="1" dirty="0">
                <a:solidFill>
                  <a:schemeClr val="accent6">
                    <a:lumMod val="25000"/>
                  </a:schemeClr>
                </a:solidFill>
              </a:rPr>
              <a:t>OSN Days: 4 </a:t>
            </a:r>
            <a:r>
              <a:rPr lang="en-CA" sz="1600" b="1" dirty="0">
                <a:solidFill>
                  <a:schemeClr val="accent6">
                    <a:lumMod val="25000"/>
                  </a:schemeClr>
                </a:solidFill>
              </a:rPr>
              <a:t>T</a:t>
            </a:r>
            <a:r>
              <a:rPr lang="en" sz="1600" b="1" dirty="0">
                <a:solidFill>
                  <a:schemeClr val="accent6">
                    <a:lumMod val="25000"/>
                  </a:schemeClr>
                </a:solidFill>
              </a:rPr>
              <a:t>ours, 13 </a:t>
            </a:r>
            <a:r>
              <a:rPr lang="en-CA" sz="1600" b="1" dirty="0">
                <a:solidFill>
                  <a:schemeClr val="accent6">
                    <a:lumMod val="25000"/>
                  </a:schemeClr>
                </a:solidFill>
              </a:rPr>
              <a:t>E</a:t>
            </a:r>
            <a:r>
              <a:rPr lang="en" sz="1600" b="1" dirty="0">
                <a:solidFill>
                  <a:schemeClr val="accent6">
                    <a:lumMod val="25000"/>
                  </a:schemeClr>
                </a:solidFill>
              </a:rPr>
              <a:t>vents, 1400+ </a:t>
            </a:r>
            <a:r>
              <a:rPr lang="en-CA" sz="1600" b="1" dirty="0">
                <a:solidFill>
                  <a:schemeClr val="accent6">
                    <a:lumMod val="25000"/>
                  </a:schemeClr>
                </a:solidFill>
              </a:rPr>
              <a:t>Attendees</a:t>
            </a:r>
            <a:endParaRPr lang="en-US" sz="1600" b="1" dirty="0">
              <a:solidFill>
                <a:schemeClr val="accent6">
                  <a:lumMod val="25000"/>
                </a:schemeClr>
              </a:solidFill>
            </a:endParaRPr>
          </a:p>
          <a:p>
            <a:pPr marL="488945" indent="-285750">
              <a:spcBef>
                <a:spcPts val="300"/>
              </a:spcBef>
              <a:buClr>
                <a:srgbClr val="000000"/>
              </a:buClr>
              <a:buSzPts val="12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India: Mumbai, Bangalore, Pune, Delhi</a:t>
            </a:r>
          </a:p>
          <a:p>
            <a:pPr marL="488945" indent="-285750">
              <a:spcBef>
                <a:spcPts val="300"/>
              </a:spcBef>
              <a:buClr>
                <a:srgbClr val="000000"/>
              </a:buClr>
              <a:buSzPts val="1200"/>
            </a:pPr>
            <a:r>
              <a:rPr lang="en" sz="1400" dirty="0">
                <a:solidFill>
                  <a:schemeClr val="accent6">
                    <a:lumMod val="25000"/>
                  </a:schemeClr>
                </a:solidFill>
              </a:rPr>
              <a:t>China: Shanghai, Nanjing, Beijing</a:t>
            </a:r>
          </a:p>
          <a:p>
            <a:pPr marL="488945" indent="-285750">
              <a:spcBef>
                <a:spcPts val="300"/>
              </a:spcBef>
              <a:buClr>
                <a:srgbClr val="000000"/>
              </a:buClr>
              <a:buSzPts val="1200"/>
            </a:pPr>
            <a:r>
              <a:rPr lang="en" sz="1400" dirty="0">
                <a:solidFill>
                  <a:schemeClr val="accent6">
                    <a:lumMod val="25000"/>
                  </a:schemeClr>
                </a:solidFill>
              </a:rPr>
              <a:t>APAC: Singapore, Taiwan, Tokyo</a:t>
            </a:r>
            <a:endParaRPr lang="en-US" sz="1400" dirty="0">
              <a:solidFill>
                <a:schemeClr val="accent6">
                  <a:lumMod val="25000"/>
                </a:schemeClr>
              </a:solidFill>
            </a:endParaRPr>
          </a:p>
          <a:p>
            <a:pPr marL="488945" indent="-285750">
              <a:spcBef>
                <a:spcPts val="300"/>
              </a:spcBef>
              <a:buClr>
                <a:srgbClr val="000000"/>
              </a:buClr>
              <a:buSzPts val="1200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NorAm: Ottawa, Bay Area, Dallas</a:t>
            </a:r>
          </a:p>
        </p:txBody>
      </p:sp>
      <p:sp>
        <p:nvSpPr>
          <p:cNvPr id="41" name="Google Shape;269;p37">
            <a:extLst>
              <a:ext uri="{FF2B5EF4-FFF2-40B4-BE49-F238E27FC236}">
                <a16:creationId xmlns:a16="http://schemas.microsoft.com/office/drawing/2014/main" id="{4FCDD952-6818-BE46-9C22-1E1E24E2B34C}"/>
              </a:ext>
            </a:extLst>
          </p:cNvPr>
          <p:cNvSpPr txBox="1">
            <a:spLocks/>
          </p:cNvSpPr>
          <p:nvPr/>
        </p:nvSpPr>
        <p:spPr>
          <a:xfrm>
            <a:off x="4072004" y="1692014"/>
            <a:ext cx="3295545" cy="41034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marR="0" lvl="0" indent="-482588" algn="l" defTabSz="914400" rtl="0" eaLnBrk="1" latinLnBrk="0" hangingPunct="1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sz="2800" b="0" i="0" u="none" strike="noStrike" kern="1200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219170" marR="0" lvl="1" indent="-474121" algn="l" defTabSz="914400" rtl="0" eaLnBrk="1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667" b="0" i="0" u="none" strike="noStrike" kern="1200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828754" marR="0" lvl="2" indent="-457189" algn="l" defTabSz="914400" rtl="0" eaLnBrk="1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2400" b="0" i="0" u="none" strike="noStrike" kern="1200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438339" marR="0" lvl="3" indent="-448722" algn="l" defTabSz="914400" rtl="0" eaLnBrk="1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sz="2267" b="0" i="0" u="none" strike="noStrike" kern="1200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047924" marR="0" lvl="4" indent="-431789" algn="l" defTabSz="914400" rtl="0" eaLnBrk="1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sz="2000" b="0" i="0" u="none" strike="noStrike" kern="1200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657509" marR="0" lvl="5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4267093" marR="0" lvl="6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4876678" marR="0" lvl="7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5486263" marR="0" lvl="8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203195" indent="0" algn="ctr">
              <a:spcBef>
                <a:spcPts val="300"/>
              </a:spcBef>
              <a:buClr>
                <a:srgbClr val="000000"/>
              </a:buClr>
              <a:buSzPts val="1200"/>
              <a:buFont typeface="Helvetica Neue"/>
              <a:buNone/>
            </a:pPr>
            <a:r>
              <a:rPr lang="en-US" sz="1600" b="1" i="1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LFN Technical Leadership Panel ONS EU 2018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CA36ABC-7EF9-414E-A9BB-79B1DE00C5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620789"/>
              </p:ext>
            </p:extLst>
          </p:nvPr>
        </p:nvGraphicFramePr>
        <p:xfrm>
          <a:off x="759136" y="1395752"/>
          <a:ext cx="3580254" cy="1413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r:id="rId4" imgW="26006040" imgH="10082520" progId="">
                  <p:embed/>
                </p:oleObj>
              </mc:Choice>
              <mc:Fallback>
                <p:oleObj r:id="rId4" imgW="26006040" imgH="100825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9136" y="1395752"/>
                        <a:ext cx="3580254" cy="1413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7777943-C39B-449D-BF27-452C692CD06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615" y="4518791"/>
            <a:ext cx="3075389" cy="17497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DDC8C91-7B80-43AF-8AE3-7594C5BAC5B4}"/>
              </a:ext>
            </a:extLst>
          </p:cNvPr>
          <p:cNvSpPr/>
          <p:nvPr/>
        </p:nvSpPr>
        <p:spPr>
          <a:xfrm>
            <a:off x="4275133" y="3273902"/>
            <a:ext cx="3440900" cy="925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3195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  <a:buNone/>
            </a:pPr>
            <a:r>
              <a:rPr lang="en" sz="1600" b="1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2018: </a:t>
            </a:r>
            <a:r>
              <a:rPr lang="en-US" sz="1600" b="1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18 Meetups, 733 Attendees </a:t>
            </a:r>
            <a:endParaRPr lang="en" sz="1600" b="1" dirty="0">
              <a:solidFill>
                <a:schemeClr val="accent6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88945" indent="-28575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  <a:buFont typeface="Open Sans" panose="020B0606030504020204" pitchFamily="34" charset="0"/>
              <a:buChar char="›"/>
            </a:pPr>
            <a:r>
              <a:rPr lang="en-US" sz="1600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38 groups, 24 countries, 8K+ members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CB734A-C8E0-478A-B47E-0FB5CFC0159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36" y="3041669"/>
            <a:ext cx="3580254" cy="139387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1DB6D3C-07F4-454A-B112-5AC3B508759C}"/>
              </a:ext>
            </a:extLst>
          </p:cNvPr>
          <p:cNvGrpSpPr>
            <a:grpSpLocks noChangeAspect="1"/>
          </p:cNvGrpSpPr>
          <p:nvPr/>
        </p:nvGrpSpPr>
        <p:grpSpPr>
          <a:xfrm>
            <a:off x="8875017" y="1540852"/>
            <a:ext cx="1991459" cy="1908903"/>
            <a:chOff x="284" y="814389"/>
            <a:chExt cx="5808488" cy="577398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DE48109-F75D-421B-8E1E-5556835EC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" y="814389"/>
              <a:ext cx="5808488" cy="577398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2EF028F-09B9-489F-9516-EA69EBAC5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7238" y="1722782"/>
              <a:ext cx="3982271" cy="395889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0041877-8DC7-4EC7-BE8B-DB064597D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2938" y="2385391"/>
              <a:ext cx="2658031" cy="2642426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82585463-A56D-497C-AE22-011C1C2A51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18758" y="4412363"/>
            <a:ext cx="1695121" cy="15607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270255-2025-478A-989C-95267564F32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48531" y="4329033"/>
            <a:ext cx="1562282" cy="172745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467B0C70-2ECD-4682-A721-0F63CAE7D833}"/>
              </a:ext>
            </a:extLst>
          </p:cNvPr>
          <p:cNvSpPr/>
          <p:nvPr/>
        </p:nvSpPr>
        <p:spPr>
          <a:xfrm>
            <a:off x="7942171" y="5872199"/>
            <a:ext cx="4123487" cy="357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3195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  <a:buNone/>
            </a:pPr>
            <a:r>
              <a:rPr lang="en-CA" sz="1600" b="1" dirty="0" err="1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OpenDaylight</a:t>
            </a:r>
            <a:r>
              <a:rPr lang="en-CA" sz="1600" b="1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CA" sz="1600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Six Years of Diversity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B0530E6-411C-4466-B2F9-08CF67217452}"/>
              </a:ext>
            </a:extLst>
          </p:cNvPr>
          <p:cNvSpPr/>
          <p:nvPr/>
        </p:nvSpPr>
        <p:spPr>
          <a:xfrm>
            <a:off x="8642088" y="3424488"/>
            <a:ext cx="2457317" cy="640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3195" indent="0" algn="ctr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200"/>
              <a:buNone/>
            </a:pPr>
            <a:r>
              <a:rPr lang="en-CA" sz="1600" b="1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ONAP</a:t>
            </a:r>
            <a:r>
              <a:rPr lang="en-CA" sz="1600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lang="en-CA" sz="1600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CA" sz="1600" dirty="0">
                <a:solidFill>
                  <a:schemeClr val="accent6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Participation Diversity</a:t>
            </a:r>
          </a:p>
        </p:txBody>
      </p:sp>
    </p:spTree>
    <p:extLst>
      <p:ext uri="{BB962C8B-B14F-4D97-AF65-F5344CB8AC3E}">
        <p14:creationId xmlns:p14="http://schemas.microsoft.com/office/powerpoint/2010/main" val="4053989491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72721-0F29-BA47-8EC0-6F2120156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8240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Global Collaboration &amp; Harmonization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/>
              <a:t>OVP: Global Collaboration for Compliance &amp; Verification </a:t>
            </a:r>
            <a:br>
              <a:rPr lang="en-US" dirty="0"/>
            </a:br>
            <a:r>
              <a:rPr lang="en-US" dirty="0"/>
              <a:t>LFN: Standards implementation in Open Source Software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5826D-5350-7945-B815-D8FAD7B0C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86CF49-6971-4508-8862-A2909EA0DB5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lumMod val="75000"/>
                  </a:srgbClr>
                </a:solidFill>
                <a:effectLst/>
                <a:uLnTx/>
                <a:uFillTx/>
                <a:latin typeface="Gill Sans Light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lumMod val="75000"/>
                </a:srgbClr>
              </a:solidFill>
              <a:effectLst/>
              <a:uLnTx/>
              <a:uFillTx/>
              <a:latin typeface="Gill Sans Ligh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136329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D5177F-B77E-452A-9EB7-CF86EAC1E3A9}"/>
              </a:ext>
            </a:extLst>
          </p:cNvPr>
          <p:cNvSpPr/>
          <p:nvPr/>
        </p:nvSpPr>
        <p:spPr>
          <a:xfrm>
            <a:off x="6684065" y="2304657"/>
            <a:ext cx="4637864" cy="3291840"/>
          </a:xfrm>
          <a:prstGeom prst="rect">
            <a:avLst/>
          </a:prstGeom>
          <a:noFill/>
          <a:ln>
            <a:solidFill>
              <a:schemeClr val="accent6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81AFA-341F-E141-B346-94C5E6B7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OVP: Compliance &amp; Verification Program</a:t>
            </a:r>
            <a:br>
              <a:rPr lang="en-US" dirty="0"/>
            </a:br>
            <a:r>
              <a:rPr lang="en-US" sz="2200" dirty="0"/>
              <a:t>Accelerating Deployment – Reduce Operator &amp; Supplier Integration/Interop Testing Intervals By 50%</a:t>
            </a:r>
          </a:p>
        </p:txBody>
      </p:sp>
      <p:sp>
        <p:nvSpPr>
          <p:cNvPr id="7" name="Google Shape;333;p42">
            <a:extLst>
              <a:ext uri="{FF2B5EF4-FFF2-40B4-BE49-F238E27FC236}">
                <a16:creationId xmlns:a16="http://schemas.microsoft.com/office/drawing/2014/main" id="{3B17852C-7FD1-244B-AF84-2585FFA4DC4D}"/>
              </a:ext>
            </a:extLst>
          </p:cNvPr>
          <p:cNvSpPr/>
          <p:nvPr/>
        </p:nvSpPr>
        <p:spPr>
          <a:xfrm>
            <a:off x="1141887" y="4851425"/>
            <a:ext cx="697663" cy="535709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NFVI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8" name="Google Shape;334;p42">
            <a:extLst>
              <a:ext uri="{FF2B5EF4-FFF2-40B4-BE49-F238E27FC236}">
                <a16:creationId xmlns:a16="http://schemas.microsoft.com/office/drawing/2014/main" id="{407D0032-2955-D641-96C6-EE37567A639A}"/>
              </a:ext>
            </a:extLst>
          </p:cNvPr>
          <p:cNvSpPr/>
          <p:nvPr/>
        </p:nvSpPr>
        <p:spPr>
          <a:xfrm>
            <a:off x="1141887" y="4149485"/>
            <a:ext cx="697663" cy="535709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VIM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9" name="Google Shape;335;p42">
            <a:extLst>
              <a:ext uri="{FF2B5EF4-FFF2-40B4-BE49-F238E27FC236}">
                <a16:creationId xmlns:a16="http://schemas.microsoft.com/office/drawing/2014/main" id="{1C605F3D-0FFA-F845-99F0-80963B9EE500}"/>
              </a:ext>
            </a:extLst>
          </p:cNvPr>
          <p:cNvSpPr/>
          <p:nvPr/>
        </p:nvSpPr>
        <p:spPr>
          <a:xfrm>
            <a:off x="1141888" y="2799933"/>
            <a:ext cx="697662" cy="535709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VNF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10" name="Google Shape;336;p42">
            <a:extLst>
              <a:ext uri="{FF2B5EF4-FFF2-40B4-BE49-F238E27FC236}">
                <a16:creationId xmlns:a16="http://schemas.microsoft.com/office/drawing/2014/main" id="{615A3CFF-9EA6-CF43-A9AB-0727BDAC53AD}"/>
              </a:ext>
            </a:extLst>
          </p:cNvPr>
          <p:cNvSpPr/>
          <p:nvPr/>
        </p:nvSpPr>
        <p:spPr>
          <a:xfrm>
            <a:off x="1141887" y="3444598"/>
            <a:ext cx="697663" cy="513481"/>
          </a:xfrm>
          <a:prstGeom prst="roundRect">
            <a:avLst>
              <a:gd name="adj" fmla="val 16667"/>
            </a:avLst>
          </a:prstGeom>
          <a:solidFill>
            <a:srgbClr val="FFD57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NFVO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A24D7C-3884-024B-A44A-B39E25D15C2D}"/>
              </a:ext>
            </a:extLst>
          </p:cNvPr>
          <p:cNvSpPr txBox="1"/>
          <p:nvPr/>
        </p:nvSpPr>
        <p:spPr>
          <a:xfrm>
            <a:off x="1006871" y="1655814"/>
            <a:ext cx="36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Operator Services on Boarding</a:t>
            </a:r>
          </a:p>
        </p:txBody>
      </p:sp>
      <p:sp>
        <p:nvSpPr>
          <p:cNvPr id="12" name="Google Shape;333;p42">
            <a:extLst>
              <a:ext uri="{FF2B5EF4-FFF2-40B4-BE49-F238E27FC236}">
                <a16:creationId xmlns:a16="http://schemas.microsoft.com/office/drawing/2014/main" id="{3E945F2C-9A94-7B40-BD17-971E72EDEE19}"/>
              </a:ext>
            </a:extLst>
          </p:cNvPr>
          <p:cNvSpPr/>
          <p:nvPr/>
        </p:nvSpPr>
        <p:spPr>
          <a:xfrm>
            <a:off x="1990805" y="4851425"/>
            <a:ext cx="697663" cy="535709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NFVI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13" name="Google Shape;334;p42">
            <a:extLst>
              <a:ext uri="{FF2B5EF4-FFF2-40B4-BE49-F238E27FC236}">
                <a16:creationId xmlns:a16="http://schemas.microsoft.com/office/drawing/2014/main" id="{51EA440D-9360-AD4C-A028-5F7364A5BC34}"/>
              </a:ext>
            </a:extLst>
          </p:cNvPr>
          <p:cNvSpPr/>
          <p:nvPr/>
        </p:nvSpPr>
        <p:spPr>
          <a:xfrm>
            <a:off x="1990805" y="4149485"/>
            <a:ext cx="697663" cy="535709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VIM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14" name="Google Shape;335;p42">
            <a:extLst>
              <a:ext uri="{FF2B5EF4-FFF2-40B4-BE49-F238E27FC236}">
                <a16:creationId xmlns:a16="http://schemas.microsoft.com/office/drawing/2014/main" id="{43B457E5-DC55-B54F-8C7D-C6A5475B518E}"/>
              </a:ext>
            </a:extLst>
          </p:cNvPr>
          <p:cNvSpPr/>
          <p:nvPr/>
        </p:nvSpPr>
        <p:spPr>
          <a:xfrm>
            <a:off x="1990806" y="2799933"/>
            <a:ext cx="697662" cy="535709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VNF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15" name="Google Shape;336;p42">
            <a:extLst>
              <a:ext uri="{FF2B5EF4-FFF2-40B4-BE49-F238E27FC236}">
                <a16:creationId xmlns:a16="http://schemas.microsoft.com/office/drawing/2014/main" id="{41EAA283-6658-4644-A215-C260B393C07F}"/>
              </a:ext>
            </a:extLst>
          </p:cNvPr>
          <p:cNvSpPr/>
          <p:nvPr/>
        </p:nvSpPr>
        <p:spPr>
          <a:xfrm>
            <a:off x="1990805" y="3444598"/>
            <a:ext cx="697663" cy="513481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NFVO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16" name="Google Shape;333;p42">
            <a:extLst>
              <a:ext uri="{FF2B5EF4-FFF2-40B4-BE49-F238E27FC236}">
                <a16:creationId xmlns:a16="http://schemas.microsoft.com/office/drawing/2014/main" id="{CEC50D65-5809-6E42-BE36-98DF97F05596}"/>
              </a:ext>
            </a:extLst>
          </p:cNvPr>
          <p:cNvSpPr/>
          <p:nvPr/>
        </p:nvSpPr>
        <p:spPr>
          <a:xfrm>
            <a:off x="2839723" y="4851425"/>
            <a:ext cx="697663" cy="535709"/>
          </a:xfrm>
          <a:prstGeom prst="roundRect">
            <a:avLst>
              <a:gd name="adj" fmla="val 16667"/>
            </a:avLst>
          </a:prstGeom>
          <a:solidFill>
            <a:srgbClr val="168FDF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NFVI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17" name="Google Shape;334;p42">
            <a:extLst>
              <a:ext uri="{FF2B5EF4-FFF2-40B4-BE49-F238E27FC236}">
                <a16:creationId xmlns:a16="http://schemas.microsoft.com/office/drawing/2014/main" id="{02CD8D31-553E-EA4C-AC83-8423DF52BAC7}"/>
              </a:ext>
            </a:extLst>
          </p:cNvPr>
          <p:cNvSpPr/>
          <p:nvPr/>
        </p:nvSpPr>
        <p:spPr>
          <a:xfrm>
            <a:off x="2839723" y="4149485"/>
            <a:ext cx="697663" cy="535709"/>
          </a:xfrm>
          <a:prstGeom prst="roundRect">
            <a:avLst>
              <a:gd name="adj" fmla="val 16667"/>
            </a:avLst>
          </a:prstGeom>
          <a:solidFill>
            <a:schemeClr val="bg2">
              <a:lumMod val="6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VIM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18" name="Google Shape;335;p42">
            <a:extLst>
              <a:ext uri="{FF2B5EF4-FFF2-40B4-BE49-F238E27FC236}">
                <a16:creationId xmlns:a16="http://schemas.microsoft.com/office/drawing/2014/main" id="{F8841F1A-54CB-D647-9E48-8609F39496BC}"/>
              </a:ext>
            </a:extLst>
          </p:cNvPr>
          <p:cNvSpPr/>
          <p:nvPr/>
        </p:nvSpPr>
        <p:spPr>
          <a:xfrm>
            <a:off x="2839724" y="2799933"/>
            <a:ext cx="697662" cy="535709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VNF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19" name="Google Shape;336;p42">
            <a:extLst>
              <a:ext uri="{FF2B5EF4-FFF2-40B4-BE49-F238E27FC236}">
                <a16:creationId xmlns:a16="http://schemas.microsoft.com/office/drawing/2014/main" id="{56E609CF-BD34-484A-AD60-16F1FE4A929B}"/>
              </a:ext>
            </a:extLst>
          </p:cNvPr>
          <p:cNvSpPr/>
          <p:nvPr/>
        </p:nvSpPr>
        <p:spPr>
          <a:xfrm>
            <a:off x="2839723" y="3444598"/>
            <a:ext cx="697663" cy="513481"/>
          </a:xfrm>
          <a:prstGeom prst="roundRect">
            <a:avLst>
              <a:gd name="adj" fmla="val 16667"/>
            </a:avLst>
          </a:prstGeom>
          <a:solidFill>
            <a:srgbClr val="929000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NFVO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20" name="Google Shape;333;p42">
            <a:extLst>
              <a:ext uri="{FF2B5EF4-FFF2-40B4-BE49-F238E27FC236}">
                <a16:creationId xmlns:a16="http://schemas.microsoft.com/office/drawing/2014/main" id="{6F2B3BC1-3BA6-B44C-BC6E-EAF70391DF9F}"/>
              </a:ext>
            </a:extLst>
          </p:cNvPr>
          <p:cNvSpPr/>
          <p:nvPr/>
        </p:nvSpPr>
        <p:spPr>
          <a:xfrm>
            <a:off x="3688641" y="4851425"/>
            <a:ext cx="697663" cy="535709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NFVI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21" name="Google Shape;334;p42">
            <a:extLst>
              <a:ext uri="{FF2B5EF4-FFF2-40B4-BE49-F238E27FC236}">
                <a16:creationId xmlns:a16="http://schemas.microsoft.com/office/drawing/2014/main" id="{8F6CD9EA-D6C2-3D45-B982-F6B11BD3B593}"/>
              </a:ext>
            </a:extLst>
          </p:cNvPr>
          <p:cNvSpPr/>
          <p:nvPr/>
        </p:nvSpPr>
        <p:spPr>
          <a:xfrm>
            <a:off x="3688641" y="4149485"/>
            <a:ext cx="697663" cy="535709"/>
          </a:xfrm>
          <a:prstGeom prst="roundRect">
            <a:avLst>
              <a:gd name="adj" fmla="val 16667"/>
            </a:avLst>
          </a:prstGeom>
          <a:solidFill>
            <a:schemeClr val="accent6">
              <a:lumMod val="5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VIM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22" name="Google Shape;335;p42">
            <a:extLst>
              <a:ext uri="{FF2B5EF4-FFF2-40B4-BE49-F238E27FC236}">
                <a16:creationId xmlns:a16="http://schemas.microsoft.com/office/drawing/2014/main" id="{1DD28D2D-A721-E746-8D95-B55A13BF03C7}"/>
              </a:ext>
            </a:extLst>
          </p:cNvPr>
          <p:cNvSpPr/>
          <p:nvPr/>
        </p:nvSpPr>
        <p:spPr>
          <a:xfrm>
            <a:off x="3688642" y="2799933"/>
            <a:ext cx="697662" cy="535709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VNF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23" name="Google Shape;336;p42">
            <a:extLst>
              <a:ext uri="{FF2B5EF4-FFF2-40B4-BE49-F238E27FC236}">
                <a16:creationId xmlns:a16="http://schemas.microsoft.com/office/drawing/2014/main" id="{5F2D48A2-7B32-344D-8942-116809BAA7B1}"/>
              </a:ext>
            </a:extLst>
          </p:cNvPr>
          <p:cNvSpPr/>
          <p:nvPr/>
        </p:nvSpPr>
        <p:spPr>
          <a:xfrm>
            <a:off x="3688641" y="3444598"/>
            <a:ext cx="697663" cy="513481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NFVO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33C7E7-535D-1A46-9DDA-14E72623BFF6}"/>
              </a:ext>
            </a:extLst>
          </p:cNvPr>
          <p:cNvCxnSpPr>
            <a:cxnSpLocks/>
          </p:cNvCxnSpPr>
          <p:nvPr/>
        </p:nvCxnSpPr>
        <p:spPr>
          <a:xfrm flipH="1">
            <a:off x="1444734" y="2104556"/>
            <a:ext cx="916479" cy="3981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0C3F96D-A993-1E4E-BBC0-D23124E7543B}"/>
              </a:ext>
            </a:extLst>
          </p:cNvPr>
          <p:cNvCxnSpPr>
            <a:cxnSpLocks/>
          </p:cNvCxnSpPr>
          <p:nvPr/>
        </p:nvCxnSpPr>
        <p:spPr>
          <a:xfrm flipH="1">
            <a:off x="2324384" y="2115840"/>
            <a:ext cx="347210" cy="3756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1E3BDA4-DEFE-1C4C-8AB8-EB6355F0F7F1}"/>
              </a:ext>
            </a:extLst>
          </p:cNvPr>
          <p:cNvCxnSpPr>
            <a:cxnSpLocks/>
          </p:cNvCxnSpPr>
          <p:nvPr/>
        </p:nvCxnSpPr>
        <p:spPr>
          <a:xfrm>
            <a:off x="2919734" y="2104556"/>
            <a:ext cx="302217" cy="3981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CEA4FB3-00B1-DF4D-8CC3-A151E6716F39}"/>
              </a:ext>
            </a:extLst>
          </p:cNvPr>
          <p:cNvCxnSpPr>
            <a:cxnSpLocks/>
          </p:cNvCxnSpPr>
          <p:nvPr/>
        </p:nvCxnSpPr>
        <p:spPr>
          <a:xfrm>
            <a:off x="3317489" y="2100428"/>
            <a:ext cx="695600" cy="406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ight Arrow 37">
            <a:extLst>
              <a:ext uri="{FF2B5EF4-FFF2-40B4-BE49-F238E27FC236}">
                <a16:creationId xmlns:a16="http://schemas.microsoft.com/office/drawing/2014/main" id="{0F565269-FFB0-3F46-8E1D-C4305A59E794}"/>
              </a:ext>
            </a:extLst>
          </p:cNvPr>
          <p:cNvSpPr/>
          <p:nvPr/>
        </p:nvSpPr>
        <p:spPr>
          <a:xfrm>
            <a:off x="4754296" y="3543339"/>
            <a:ext cx="1680388" cy="768580"/>
          </a:xfrm>
          <a:prstGeom prst="rightArrow">
            <a:avLst/>
          </a:prstGeom>
          <a:solidFill>
            <a:srgbClr val="0018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39" name="Google Shape;333;p42">
            <a:extLst>
              <a:ext uri="{FF2B5EF4-FFF2-40B4-BE49-F238E27FC236}">
                <a16:creationId xmlns:a16="http://schemas.microsoft.com/office/drawing/2014/main" id="{966B1EA3-CCD0-794A-92F3-571F88EDA55D}"/>
              </a:ext>
            </a:extLst>
          </p:cNvPr>
          <p:cNvSpPr/>
          <p:nvPr/>
        </p:nvSpPr>
        <p:spPr>
          <a:xfrm>
            <a:off x="6854656" y="4851425"/>
            <a:ext cx="3244415" cy="535709"/>
          </a:xfrm>
          <a:prstGeom prst="roundRect">
            <a:avLst>
              <a:gd name="adj" fmla="val 16667"/>
            </a:avLst>
          </a:prstGeom>
          <a:solidFill>
            <a:srgbClr val="168FDF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NFVI - Aligned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40" name="Google Shape;334;p42">
            <a:extLst>
              <a:ext uri="{FF2B5EF4-FFF2-40B4-BE49-F238E27FC236}">
                <a16:creationId xmlns:a16="http://schemas.microsoft.com/office/drawing/2014/main" id="{DC61BA57-E463-0E4A-8EF3-49F6C78D0305}"/>
              </a:ext>
            </a:extLst>
          </p:cNvPr>
          <p:cNvSpPr/>
          <p:nvPr/>
        </p:nvSpPr>
        <p:spPr>
          <a:xfrm>
            <a:off x="6854656" y="4149485"/>
            <a:ext cx="1546580" cy="535709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VIM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43" name="Google Shape;336;p42">
            <a:extLst>
              <a:ext uri="{FF2B5EF4-FFF2-40B4-BE49-F238E27FC236}">
                <a16:creationId xmlns:a16="http://schemas.microsoft.com/office/drawing/2014/main" id="{F8C508D1-CCAC-9846-869F-DE08B1CF6BFB}"/>
              </a:ext>
            </a:extLst>
          </p:cNvPr>
          <p:cNvSpPr/>
          <p:nvPr/>
        </p:nvSpPr>
        <p:spPr>
          <a:xfrm>
            <a:off x="6854656" y="3444598"/>
            <a:ext cx="3244415" cy="513481"/>
          </a:xfrm>
          <a:prstGeom prst="roundRect">
            <a:avLst>
              <a:gd name="adj" fmla="val 16667"/>
            </a:avLst>
          </a:prstGeom>
          <a:solidFill>
            <a:srgbClr val="929000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NFVO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44" name="Google Shape;335;p42">
            <a:extLst>
              <a:ext uri="{FF2B5EF4-FFF2-40B4-BE49-F238E27FC236}">
                <a16:creationId xmlns:a16="http://schemas.microsoft.com/office/drawing/2014/main" id="{77D298D2-7299-6D41-9A18-A0953B258AD8}"/>
              </a:ext>
            </a:extLst>
          </p:cNvPr>
          <p:cNvSpPr/>
          <p:nvPr/>
        </p:nvSpPr>
        <p:spPr>
          <a:xfrm>
            <a:off x="6854656" y="2799933"/>
            <a:ext cx="697662" cy="535709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VNF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45" name="Google Shape;335;p42">
            <a:extLst>
              <a:ext uri="{FF2B5EF4-FFF2-40B4-BE49-F238E27FC236}">
                <a16:creationId xmlns:a16="http://schemas.microsoft.com/office/drawing/2014/main" id="{0DCD54CC-7DA9-CB44-84E2-B488E37E57D3}"/>
              </a:ext>
            </a:extLst>
          </p:cNvPr>
          <p:cNvSpPr/>
          <p:nvPr/>
        </p:nvSpPr>
        <p:spPr>
          <a:xfrm>
            <a:off x="7703574" y="2799933"/>
            <a:ext cx="697662" cy="535709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VNF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46" name="Google Shape;335;p42">
            <a:extLst>
              <a:ext uri="{FF2B5EF4-FFF2-40B4-BE49-F238E27FC236}">
                <a16:creationId xmlns:a16="http://schemas.microsoft.com/office/drawing/2014/main" id="{68A0529A-7B03-0E47-BF51-48B8D51968F3}"/>
              </a:ext>
            </a:extLst>
          </p:cNvPr>
          <p:cNvSpPr/>
          <p:nvPr/>
        </p:nvSpPr>
        <p:spPr>
          <a:xfrm>
            <a:off x="8552492" y="2799933"/>
            <a:ext cx="697662" cy="535709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VNF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47" name="Google Shape;335;p42">
            <a:extLst>
              <a:ext uri="{FF2B5EF4-FFF2-40B4-BE49-F238E27FC236}">
                <a16:creationId xmlns:a16="http://schemas.microsoft.com/office/drawing/2014/main" id="{692A0D38-6877-E248-A35C-15B66748BA93}"/>
              </a:ext>
            </a:extLst>
          </p:cNvPr>
          <p:cNvSpPr/>
          <p:nvPr/>
        </p:nvSpPr>
        <p:spPr>
          <a:xfrm>
            <a:off x="9401410" y="2799933"/>
            <a:ext cx="697662" cy="535709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VNF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48" name="Google Shape;336;p42">
            <a:extLst>
              <a:ext uri="{FF2B5EF4-FFF2-40B4-BE49-F238E27FC236}">
                <a16:creationId xmlns:a16="http://schemas.microsoft.com/office/drawing/2014/main" id="{AA5DECD7-89A2-7640-A4A8-BC981DA8D548}"/>
              </a:ext>
            </a:extLst>
          </p:cNvPr>
          <p:cNvSpPr/>
          <p:nvPr/>
        </p:nvSpPr>
        <p:spPr>
          <a:xfrm>
            <a:off x="6854657" y="2463389"/>
            <a:ext cx="3240996" cy="255616"/>
          </a:xfrm>
          <a:prstGeom prst="roundRect">
            <a:avLst>
              <a:gd name="adj" fmla="val 16667"/>
            </a:avLst>
          </a:prstGeom>
          <a:solidFill>
            <a:srgbClr val="FFD57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VNF SDK and VVP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52" name="Google Shape;334;p42">
            <a:extLst>
              <a:ext uri="{FF2B5EF4-FFF2-40B4-BE49-F238E27FC236}">
                <a16:creationId xmlns:a16="http://schemas.microsoft.com/office/drawing/2014/main" id="{1E0BCD7A-25C4-6346-A372-7FDAD30B288F}"/>
              </a:ext>
            </a:extLst>
          </p:cNvPr>
          <p:cNvSpPr/>
          <p:nvPr/>
        </p:nvSpPr>
        <p:spPr>
          <a:xfrm>
            <a:off x="8549072" y="4144168"/>
            <a:ext cx="1546580" cy="535709"/>
          </a:xfrm>
          <a:prstGeom prst="roundRect">
            <a:avLst>
              <a:gd name="adj" fmla="val 16667"/>
            </a:avLst>
          </a:prstGeom>
          <a:solidFill>
            <a:schemeClr val="accent6">
              <a:lumMod val="9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2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VIM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FB57260-3956-0348-9659-A3869621B372}"/>
              </a:ext>
            </a:extLst>
          </p:cNvPr>
          <p:cNvSpPr txBox="1"/>
          <p:nvPr/>
        </p:nvSpPr>
        <p:spPr>
          <a:xfrm>
            <a:off x="6706068" y="1655814"/>
            <a:ext cx="36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Operator Services on Boarding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42A0CA5-8205-924F-82DB-ABCC713C2ED0}"/>
              </a:ext>
            </a:extLst>
          </p:cNvPr>
          <p:cNvCxnSpPr>
            <a:cxnSpLocks/>
          </p:cNvCxnSpPr>
          <p:nvPr/>
        </p:nvCxnSpPr>
        <p:spPr>
          <a:xfrm>
            <a:off x="8549073" y="1991876"/>
            <a:ext cx="0" cy="4470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>
            <a:extLst>
              <a:ext uri="{FF2B5EF4-FFF2-40B4-BE49-F238E27FC236}">
                <a16:creationId xmlns:a16="http://schemas.microsoft.com/office/drawing/2014/main" id="{08D982E6-9659-6D4A-B15F-E373BFA337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0377" y="3800771"/>
            <a:ext cx="1108822" cy="43805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83E3AF9-E792-8C4A-929A-3FB16626A2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6700" y="3595084"/>
            <a:ext cx="1089420" cy="23286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72D38DD-C711-8C4D-A182-E0212D2E924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6700" y="2486141"/>
            <a:ext cx="1089420" cy="23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05552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Standards &amp; Open Source Software – The NEW Normal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BFB42-52AE-FD4C-8160-907A0CD56BE4}"/>
              </a:ext>
            </a:extLst>
          </p:cNvPr>
          <p:cNvSpPr txBox="1"/>
          <p:nvPr/>
        </p:nvSpPr>
        <p:spPr>
          <a:xfrm>
            <a:off x="536840" y="5329983"/>
            <a:ext cx="5830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Most Downloaded Open Source Networking Whitepaper </a:t>
            </a:r>
            <a:r>
              <a:rPr lang="en-US" sz="2400" b="1" i="1" dirty="0">
                <a:solidFill>
                  <a:srgbClr val="168FD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REFRESHED!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70442-AB9A-423F-AB91-85936CDA37F7}"/>
              </a:ext>
            </a:extLst>
          </p:cNvPr>
          <p:cNvSpPr txBox="1"/>
          <p:nvPr/>
        </p:nvSpPr>
        <p:spPr>
          <a:xfrm>
            <a:off x="6187672" y="5329982"/>
            <a:ext cx="583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Whitepaper</a:t>
            </a:r>
            <a:endParaRPr lang="en-US" sz="2400" b="1" i="1" dirty="0">
              <a:solidFill>
                <a:srgbClr val="168FD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08B6C57-420D-4678-96C8-58C136DF6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757062"/>
              </p:ext>
            </p:extLst>
          </p:nvPr>
        </p:nvGraphicFramePr>
        <p:xfrm>
          <a:off x="7614605" y="1346484"/>
          <a:ext cx="3040344" cy="3935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" r:id="rId3" imgW="3532320" imgH="4572000" progId="">
                  <p:embed/>
                </p:oleObj>
              </mc:Choice>
              <mc:Fallback>
                <p:oleObj r:id="rId3" imgW="3532320" imgH="4572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14605" y="1346484"/>
                        <a:ext cx="3040344" cy="3935368"/>
                      </a:xfrm>
                      <a:prstGeom prst="rect">
                        <a:avLst/>
                      </a:prstGeom>
                      <a:ln>
                        <a:solidFill>
                          <a:schemeClr val="accent6">
                            <a:lumMod val="9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FD04A181-84A5-164A-997B-BFBEF58E60C8}"/>
              </a:ext>
            </a:extLst>
          </p:cNvPr>
          <p:cNvGrpSpPr/>
          <p:nvPr/>
        </p:nvGrpSpPr>
        <p:grpSpPr>
          <a:xfrm>
            <a:off x="1931688" y="1300800"/>
            <a:ext cx="3040345" cy="3897016"/>
            <a:chOff x="1931688" y="1300800"/>
            <a:chExt cx="3040345" cy="38970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46D52B-DB92-2E48-93C1-A972583685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31688" y="1300800"/>
              <a:ext cx="3040345" cy="3897016"/>
            </a:xfrm>
            <a:prstGeom prst="rect">
              <a:avLst/>
            </a:prstGeom>
            <a:ln>
              <a:solidFill>
                <a:schemeClr val="accent6">
                  <a:lumMod val="90000"/>
                </a:schemeClr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4783099-9FE8-7B45-8AE3-1D1B689215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2576" y="3482236"/>
              <a:ext cx="1590806" cy="47599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5A84967-498A-094E-9DFB-ABE5A357F8E6}"/>
              </a:ext>
            </a:extLst>
          </p:cNvPr>
          <p:cNvSpPr txBox="1"/>
          <p:nvPr/>
        </p:nvSpPr>
        <p:spPr>
          <a:xfrm>
            <a:off x="5073041" y="4070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845388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The Linux Foundation">
      <a:dk1>
        <a:srgbClr val="3F3F3F"/>
      </a:dk1>
      <a:lt1>
        <a:srgbClr val="FFFFFF"/>
      </a:lt1>
      <a:dk2>
        <a:srgbClr val="00183C"/>
      </a:dk2>
      <a:lt2>
        <a:srgbClr val="FFFFFF"/>
      </a:lt2>
      <a:accent1>
        <a:srgbClr val="32A2FE"/>
      </a:accent1>
      <a:accent2>
        <a:srgbClr val="7F7F7F"/>
      </a:accent2>
      <a:accent3>
        <a:srgbClr val="A5A5A5"/>
      </a:accent3>
      <a:accent4>
        <a:srgbClr val="BFBFBF"/>
      </a:accent4>
      <a:accent5>
        <a:srgbClr val="D8D8D8"/>
      </a:accent5>
      <a:accent6>
        <a:srgbClr val="F2F2F2"/>
      </a:accent6>
      <a:hlink>
        <a:srgbClr val="168FDF"/>
      </a:hlink>
      <a:folHlink>
        <a:srgbClr val="168FDF"/>
      </a:folHlink>
    </a:clrScheme>
    <a:fontScheme name="The Linux Foundation">
      <a:majorFont>
        <a:latin typeface="Gill Sans Light"/>
        <a:ea typeface=""/>
        <a:cs typeface=""/>
      </a:majorFont>
      <a:minorFont>
        <a:latin typeface="Gill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11167</TotalTime>
  <Words>857</Words>
  <Application>Microsoft Macintosh PowerPoint</Application>
  <PresentationFormat>Widescreen</PresentationFormat>
  <Paragraphs>196</Paragraphs>
  <Slides>18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Century Gothic</vt:lpstr>
      <vt:lpstr>Gill Sans</vt:lpstr>
      <vt:lpstr>Gill Sans Light</vt:lpstr>
      <vt:lpstr>Helvetica Neue</vt:lpstr>
      <vt:lpstr>HelveticaNeueLT Pro 35 Th</vt:lpstr>
      <vt:lpstr>Open Sans</vt:lpstr>
      <vt:lpstr>Office Theme</vt:lpstr>
      <vt:lpstr>Custom Design</vt:lpstr>
      <vt:lpstr>The New World of Open Source Networking, Edge &amp; IOT</vt:lpstr>
      <vt:lpstr>OPEN SOURCE NETWORKING IN TELECOM  De-facto path with Global Collaboration and Harmonization </vt:lpstr>
      <vt:lpstr>How We Got Here: 4th Step of Open Networking</vt:lpstr>
      <vt:lpstr>Open Source Networking Collaboration 9/10 Top Open Source Projects + Operators representing 70% of Mobile Subs + Top 10/10 Vendors &amp; SI</vt:lpstr>
      <vt:lpstr>End users have moved to Open Source deployments</vt:lpstr>
      <vt:lpstr>Global impact of Open Networking  Diversity across People, Geography &amp; Company– True Marks of Open Source Software</vt:lpstr>
      <vt:lpstr>Global Collaboration &amp; Harmonization OVP: Global Collaboration for Compliance &amp; Verification  LFN: Standards implementation in Open Source Software</vt:lpstr>
      <vt:lpstr>OVP: Compliance &amp; Verification Program Accelerating Deployment – Reduce Operator &amp; Supplier Integration/Interop Testing Intervals By 50%</vt:lpstr>
      <vt:lpstr>Standards &amp; Open Source Software – The NEW Normal</vt:lpstr>
      <vt:lpstr>Showcase For Standards and Open Source Collaboration</vt:lpstr>
      <vt:lpstr>The UNIFIED EDGE Unifying IOT, Telecom, Enterprise, Cloud Edges</vt:lpstr>
      <vt:lpstr>Cloud + IOT + Enterprise + Telecom</vt:lpstr>
      <vt:lpstr>Bringing It All Together – LF Edge, Access &amp; Core Cloud, IOT, Enterprise and Telco Edge</vt:lpstr>
      <vt:lpstr>TECHNOLOGIES &amp; INDUSTRY  INTERDEPENDENCE + COLLABORATION Cloud Native (Kubernetes) &amp; LFN Blockchain (Hyperledger) &amp; LFN LFN &amp; LF AI</vt:lpstr>
      <vt:lpstr>A new hybrid world of Virtual Machines and Containers</vt:lpstr>
      <vt:lpstr>Blockchain + Telecom: Announced at MWC 2019</vt:lpstr>
      <vt:lpstr>LFN ONAP enabling the Edge, Cloud Native, O-RAN &amp; AI</vt:lpstr>
      <vt:lpstr>Takeaways: The Year of Open Source &amp; Collaboration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Craig</dc:creator>
  <cp:lastModifiedBy>Shannon Jessee</cp:lastModifiedBy>
  <cp:revision>243</cp:revision>
  <dcterms:created xsi:type="dcterms:W3CDTF">2017-07-27T01:24:04Z</dcterms:created>
  <dcterms:modified xsi:type="dcterms:W3CDTF">2019-06-15T00:55:31Z</dcterms:modified>
</cp:coreProperties>
</file>